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9" r:id="rId2"/>
    <p:sldId id="275" r:id="rId3"/>
    <p:sldId id="276" r:id="rId4"/>
    <p:sldId id="277" r:id="rId5"/>
    <p:sldId id="291" r:id="rId6"/>
    <p:sldId id="292" r:id="rId7"/>
    <p:sldId id="293" r:id="rId8"/>
    <p:sldId id="294" r:id="rId9"/>
    <p:sldId id="295" r:id="rId10"/>
    <p:sldId id="296" r:id="rId11"/>
    <p:sldId id="297" r:id="rId12"/>
    <p:sldId id="298" r:id="rId13"/>
    <p:sldId id="299" r:id="rId14"/>
    <p:sldId id="300" r:id="rId15"/>
    <p:sldId id="301" r:id="rId16"/>
    <p:sldId id="302" r:id="rId17"/>
    <p:sldId id="312" r:id="rId18"/>
    <p:sldId id="304" r:id="rId19"/>
    <p:sldId id="305" r:id="rId20"/>
    <p:sldId id="306" r:id="rId21"/>
    <p:sldId id="307" r:id="rId22"/>
    <p:sldId id="308" r:id="rId23"/>
    <p:sldId id="309" r:id="rId24"/>
    <p:sldId id="310" r:id="rId25"/>
    <p:sldId id="31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5C5AE17-6A96-4BD0-AB8D-F6CE8AA9DE33}">
          <p14:sldIdLst>
            <p14:sldId id="259"/>
            <p14:sldId id="275"/>
            <p14:sldId id="276"/>
            <p14:sldId id="277"/>
            <p14:sldId id="291"/>
            <p14:sldId id="292"/>
            <p14:sldId id="293"/>
            <p14:sldId id="294"/>
            <p14:sldId id="295"/>
            <p14:sldId id="296"/>
            <p14:sldId id="297"/>
            <p14:sldId id="298"/>
            <p14:sldId id="299"/>
            <p14:sldId id="300"/>
            <p14:sldId id="301"/>
            <p14:sldId id="302"/>
            <p14:sldId id="312"/>
            <p14:sldId id="304"/>
            <p14:sldId id="305"/>
            <p14:sldId id="306"/>
            <p14:sldId id="307"/>
            <p14:sldId id="308"/>
            <p14:sldId id="309"/>
            <p14:sldId id="310"/>
            <p14:sldId id="31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0000"/>
    <a:srgbClr val="2D7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3"/>
    <p:restoredTop sz="84601" autoAdjust="0"/>
  </p:normalViewPr>
  <p:slideViewPr>
    <p:cSldViewPr>
      <p:cViewPr varScale="1">
        <p:scale>
          <a:sx n="88" d="100"/>
          <a:sy n="88" d="100"/>
        </p:scale>
        <p:origin x="-1464" y="-96"/>
      </p:cViewPr>
      <p:guideLst>
        <p:guide orient="horz" pos="2160"/>
        <p:guide pos="2880"/>
      </p:guideLst>
    </p:cSldViewPr>
  </p:slideViewPr>
  <p:notesTextViewPr>
    <p:cViewPr>
      <p:scale>
        <a:sx n="1" d="1"/>
        <a:sy n="1" d="1"/>
      </p:scale>
      <p:origin x="0" y="0"/>
    </p:cViewPr>
  </p:notesTextViewPr>
  <p:sorterViewPr>
    <p:cViewPr>
      <p:scale>
        <a:sx n="1" d="1"/>
        <a:sy n="1" d="1"/>
      </p:scale>
      <p:origin x="0" y="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about:blank"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about:blank" TargetMode="External"/><Relationship Id="rId1" Type="http://schemas.openxmlformats.org/officeDocument/2006/relationships/themeOverride" Target="../theme/themeOverride2.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400" b="1" i="0" baseline="0"/>
              <a:t>Time dependent effect of </a:t>
            </a:r>
            <a:r>
              <a:rPr lang="en-US" sz="1400" b="1" i="0" u="none" strike="noStrike" baseline="0" err="1"/>
              <a:t>Paclitaxel</a:t>
            </a:r>
            <a:r>
              <a:rPr lang="en-US" sz="1400" b="1" i="0" u="none" strike="noStrike" baseline="0"/>
              <a:t> and formulated ART-207 </a:t>
            </a:r>
            <a:r>
              <a:rPr lang="en-US" sz="1400" b="1" i="0" baseline="0"/>
              <a:t>on </a:t>
            </a:r>
            <a:r>
              <a:rPr lang="en-US" sz="1400" b="1" i="0" baseline="0" err="1"/>
              <a:t>tumored</a:t>
            </a:r>
            <a:r>
              <a:rPr lang="en-US" sz="1400" b="1" i="0" baseline="0"/>
              <a:t> mouse weight .</a:t>
            </a:r>
          </a:p>
        </c:rich>
      </c:tx>
      <c:layout>
        <c:manualLayout>
          <c:xMode val="edge"/>
          <c:yMode val="edge"/>
          <c:x val="0.16594484780311591"/>
          <c:y val="1.5068715061544792E-2"/>
        </c:manualLayout>
      </c:layout>
      <c:overlay val="0"/>
    </c:title>
    <c:autoTitleDeleted val="0"/>
    <c:plotArea>
      <c:layout>
        <c:manualLayout>
          <c:layoutTarget val="inner"/>
          <c:xMode val="edge"/>
          <c:yMode val="edge"/>
          <c:x val="0.10106388095910322"/>
          <c:y val="0.13974561016625303"/>
          <c:w val="0.87048551202016755"/>
          <c:h val="0.75038035973314288"/>
        </c:manualLayout>
      </c:layout>
      <c:scatterChart>
        <c:scatterStyle val="smoothMarker"/>
        <c:varyColors val="0"/>
        <c:ser>
          <c:idx val="0"/>
          <c:order val="0"/>
          <c:spPr>
            <a:ln>
              <a:solidFill>
                <a:schemeClr val="tx1"/>
              </a:solidFill>
              <a:prstDash val="dash"/>
            </a:ln>
          </c:spPr>
          <c:marker>
            <c:symbol val="square"/>
            <c:size val="7"/>
            <c:spPr>
              <a:solidFill>
                <a:schemeClr val="bg1"/>
              </a:solidFill>
              <a:ln>
                <a:solidFill>
                  <a:schemeClr val="tx1"/>
                </a:solidFill>
              </a:ln>
            </c:spPr>
          </c:marker>
          <c:dLbls>
            <c:dLbl>
              <c:idx val="4"/>
              <c:layout>
                <c:manualLayout>
                  <c:x val="9.2807308177387776E-2"/>
                  <c:y val="2.6874869983579529E-2"/>
                </c:manualLayout>
              </c:layout>
              <c:tx>
                <c:rich>
                  <a:bodyPr/>
                  <a:lstStyle/>
                  <a:p>
                    <a:r>
                      <a:rPr lang="en-US">
                        <a:solidFill>
                          <a:sysClr val="windowText" lastClr="000000"/>
                        </a:solidFill>
                      </a:rPr>
                      <a:t>Vehicle Control</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827E-4C51-80D4-485F47041B16}"/>
                </c:ext>
              </c:extLst>
            </c:dLbl>
            <c:spPr>
              <a:noFill/>
              <a:ln>
                <a:noFill/>
              </a:ln>
              <a:effectLst/>
            </c:spPr>
            <c:txPr>
              <a:bodyPr/>
              <a:lstStyle/>
              <a:p>
                <a:pPr>
                  <a:defRPr b="1">
                    <a:solidFill>
                      <a:sysClr val="windowText" lastClr="000000"/>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MWCTW!$AJ$116:$AJ$124</c:f>
              <c:numCache>
                <c:formatCode>General</c:formatCode>
                <c:ptCount val="9"/>
                <c:pt idx="0">
                  <c:v>0</c:v>
                </c:pt>
                <c:pt idx="1">
                  <c:v>3</c:v>
                </c:pt>
                <c:pt idx="2">
                  <c:v>5</c:v>
                </c:pt>
                <c:pt idx="3">
                  <c:v>7</c:v>
                </c:pt>
                <c:pt idx="4">
                  <c:v>9</c:v>
                </c:pt>
                <c:pt idx="5">
                  <c:v>11</c:v>
                </c:pt>
                <c:pt idx="6">
                  <c:v>14</c:v>
                </c:pt>
                <c:pt idx="7">
                  <c:v>16</c:v>
                </c:pt>
                <c:pt idx="8">
                  <c:v>18</c:v>
                </c:pt>
              </c:numCache>
            </c:numRef>
          </c:xVal>
          <c:yVal>
            <c:numRef>
              <c:f>MWCTW!$AK$116:$AK$123</c:f>
              <c:numCache>
                <c:formatCode>0.0</c:formatCode>
                <c:ptCount val="8"/>
                <c:pt idx="0">
                  <c:v>100</c:v>
                </c:pt>
                <c:pt idx="1">
                  <c:v>102.66798739891527</c:v>
                </c:pt>
                <c:pt idx="2">
                  <c:v>103.43688090675845</c:v>
                </c:pt>
                <c:pt idx="3">
                  <c:v>101.33805332727097</c:v>
                </c:pt>
                <c:pt idx="4">
                  <c:v>100.05033938488521</c:v>
                </c:pt>
                <c:pt idx="5">
                  <c:v>99.328537559675837</c:v>
                </c:pt>
                <c:pt idx="6">
                  <c:v>102.49748303075576</c:v>
                </c:pt>
                <c:pt idx="7">
                  <c:v>98.127970294350078</c:v>
                </c:pt>
              </c:numCache>
            </c:numRef>
          </c:yVal>
          <c:smooth val="1"/>
          <c:extLst xmlns:c16r2="http://schemas.microsoft.com/office/drawing/2015/06/chart">
            <c:ext xmlns:c16="http://schemas.microsoft.com/office/drawing/2014/chart" uri="{C3380CC4-5D6E-409C-BE32-E72D297353CC}">
              <c16:uniqueId val="{00000001-827E-4C51-80D4-485F47041B16}"/>
            </c:ext>
          </c:extLst>
        </c:ser>
        <c:ser>
          <c:idx val="1"/>
          <c:order val="1"/>
          <c:spPr>
            <a:ln>
              <a:solidFill>
                <a:schemeClr val="accent6">
                  <a:lumMod val="75000"/>
                </a:schemeClr>
              </a:solidFill>
            </a:ln>
          </c:spPr>
          <c:marker>
            <c:spPr>
              <a:solidFill>
                <a:schemeClr val="accent6">
                  <a:lumMod val="75000"/>
                </a:schemeClr>
              </a:solidFill>
              <a:ln>
                <a:solidFill>
                  <a:schemeClr val="accent6">
                    <a:lumMod val="75000"/>
                  </a:schemeClr>
                </a:solidFill>
              </a:ln>
            </c:spPr>
          </c:marker>
          <c:dLbls>
            <c:dLbl>
              <c:idx val="4"/>
              <c:layout>
                <c:manualLayout>
                  <c:x val="0.48550622081330741"/>
                  <c:y val="-8.7476729826984109E-2"/>
                </c:manualLayout>
              </c:layout>
              <c:tx>
                <c:rich>
                  <a:bodyPr/>
                  <a:lstStyle/>
                  <a:p>
                    <a:pPr>
                      <a:defRPr b="1">
                        <a:solidFill>
                          <a:schemeClr val="accent6">
                            <a:lumMod val="75000"/>
                          </a:schemeClr>
                        </a:solidFill>
                      </a:defRPr>
                    </a:pPr>
                    <a:r>
                      <a:rPr lang="en-US" b="1">
                        <a:solidFill>
                          <a:schemeClr val="accent6">
                            <a:lumMod val="75000"/>
                          </a:schemeClr>
                        </a:solidFill>
                      </a:rPr>
                      <a:t>23.7</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827E-4C51-80D4-485F47041B16}"/>
                </c:ext>
              </c:extLst>
            </c:dLbl>
            <c:spPr>
              <a:noFill/>
              <a:ln>
                <a:noFill/>
              </a:ln>
              <a:effectLst/>
            </c:spPr>
            <c:txPr>
              <a:bodyPr/>
              <a:lstStyle/>
              <a:p>
                <a:pPr>
                  <a:defRPr>
                    <a:solidFill>
                      <a:schemeClr val="accent6">
                        <a:lumMod val="75000"/>
                      </a:schemeClr>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MWCTW!$AJ$116:$AJ$126</c:f>
              <c:numCache>
                <c:formatCode>General</c:formatCode>
                <c:ptCount val="11"/>
                <c:pt idx="0">
                  <c:v>0</c:v>
                </c:pt>
                <c:pt idx="1">
                  <c:v>3</c:v>
                </c:pt>
                <c:pt idx="2">
                  <c:v>5</c:v>
                </c:pt>
                <c:pt idx="3">
                  <c:v>7</c:v>
                </c:pt>
                <c:pt idx="4">
                  <c:v>9</c:v>
                </c:pt>
                <c:pt idx="5">
                  <c:v>11</c:v>
                </c:pt>
                <c:pt idx="6">
                  <c:v>14</c:v>
                </c:pt>
                <c:pt idx="7">
                  <c:v>16</c:v>
                </c:pt>
                <c:pt idx="8">
                  <c:v>18</c:v>
                </c:pt>
                <c:pt idx="9">
                  <c:v>21</c:v>
                </c:pt>
                <c:pt idx="10">
                  <c:v>23</c:v>
                </c:pt>
              </c:numCache>
            </c:numRef>
          </c:xVal>
          <c:yVal>
            <c:numRef>
              <c:f>MWCTW!$AL$116:$AL$126</c:f>
              <c:numCache>
                <c:formatCode>0.0</c:formatCode>
                <c:ptCount val="11"/>
                <c:pt idx="0">
                  <c:v>100</c:v>
                </c:pt>
                <c:pt idx="1">
                  <c:v>102.28357565875625</c:v>
                </c:pt>
                <c:pt idx="2">
                  <c:v>102.97633630995072</c:v>
                </c:pt>
                <c:pt idx="3">
                  <c:v>102.17374775063898</c:v>
                </c:pt>
                <c:pt idx="4">
                  <c:v>101.20557249909155</c:v>
                </c:pt>
                <c:pt idx="5">
                  <c:v>100.13432797992681</c:v>
                </c:pt>
                <c:pt idx="6">
                  <c:v>100.55251886083073</c:v>
                </c:pt>
                <c:pt idx="7">
                  <c:v>101.64319447143212</c:v>
                </c:pt>
                <c:pt idx="8">
                  <c:v>101.52069411237925</c:v>
                </c:pt>
                <c:pt idx="9">
                  <c:v>105.69584428092288</c:v>
                </c:pt>
                <c:pt idx="10">
                  <c:v>104.39734047496347</c:v>
                </c:pt>
              </c:numCache>
            </c:numRef>
          </c:yVal>
          <c:smooth val="1"/>
          <c:extLst xmlns:c16r2="http://schemas.microsoft.com/office/drawing/2015/06/chart">
            <c:ext xmlns:c16="http://schemas.microsoft.com/office/drawing/2014/chart" uri="{C3380CC4-5D6E-409C-BE32-E72D297353CC}">
              <c16:uniqueId val="{00000003-827E-4C51-80D4-485F47041B16}"/>
            </c:ext>
          </c:extLst>
        </c:ser>
        <c:ser>
          <c:idx val="2"/>
          <c:order val="2"/>
          <c:spPr>
            <a:ln>
              <a:solidFill>
                <a:srgbClr val="C00000"/>
              </a:solidFill>
            </a:ln>
          </c:spPr>
          <c:marker>
            <c:symbol val="square"/>
            <c:size val="7"/>
            <c:spPr>
              <a:solidFill>
                <a:srgbClr val="C00000"/>
              </a:solidFill>
              <a:ln>
                <a:solidFill>
                  <a:srgbClr val="C00000"/>
                </a:solidFill>
              </a:ln>
            </c:spPr>
          </c:marker>
          <c:dLbls>
            <c:dLbl>
              <c:idx val="4"/>
              <c:layout>
                <c:manualLayout>
                  <c:x val="0.48893029280431038"/>
                  <c:y val="-6.2812249649232807E-2"/>
                </c:manualLayout>
              </c:layout>
              <c:tx>
                <c:rich>
                  <a:bodyPr/>
                  <a:lstStyle/>
                  <a:p>
                    <a:pPr>
                      <a:defRPr b="1">
                        <a:solidFill>
                          <a:srgbClr val="C00000"/>
                        </a:solidFill>
                      </a:defRPr>
                    </a:pPr>
                    <a:r>
                      <a:rPr lang="en-US" b="1">
                        <a:solidFill>
                          <a:srgbClr val="C00000"/>
                        </a:solidFill>
                      </a:rPr>
                      <a:t>35.7</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827E-4C51-80D4-485F47041B16}"/>
                </c:ext>
              </c:extLst>
            </c:dLbl>
            <c:spPr>
              <a:noFill/>
              <a:ln>
                <a:noFill/>
              </a:ln>
              <a:effectLst/>
            </c:spPr>
            <c:txPr>
              <a:bodyPr/>
              <a:lstStyle/>
              <a:p>
                <a:pPr>
                  <a:defRPr>
                    <a:solidFill>
                      <a:srgbClr val="C00000"/>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MWCTW!$AJ$116:$AJ$126</c:f>
              <c:numCache>
                <c:formatCode>General</c:formatCode>
                <c:ptCount val="11"/>
                <c:pt idx="0">
                  <c:v>0</c:v>
                </c:pt>
                <c:pt idx="1">
                  <c:v>3</c:v>
                </c:pt>
                <c:pt idx="2">
                  <c:v>5</c:v>
                </c:pt>
                <c:pt idx="3">
                  <c:v>7</c:v>
                </c:pt>
                <c:pt idx="4">
                  <c:v>9</c:v>
                </c:pt>
                <c:pt idx="5">
                  <c:v>11</c:v>
                </c:pt>
                <c:pt idx="6">
                  <c:v>14</c:v>
                </c:pt>
                <c:pt idx="7">
                  <c:v>16</c:v>
                </c:pt>
                <c:pt idx="8">
                  <c:v>18</c:v>
                </c:pt>
                <c:pt idx="9">
                  <c:v>21</c:v>
                </c:pt>
                <c:pt idx="10">
                  <c:v>23</c:v>
                </c:pt>
              </c:numCache>
            </c:numRef>
          </c:xVal>
          <c:yVal>
            <c:numRef>
              <c:f>MWCTW!$AM$116:$AM$126</c:f>
              <c:numCache>
                <c:formatCode>0.0</c:formatCode>
                <c:ptCount val="11"/>
                <c:pt idx="0">
                  <c:v>100</c:v>
                </c:pt>
                <c:pt idx="1">
                  <c:v>101.91834939145878</c:v>
                </c:pt>
                <c:pt idx="2">
                  <c:v>101.26538604193797</c:v>
                </c:pt>
                <c:pt idx="3">
                  <c:v>98.780330018200118</c:v>
                </c:pt>
                <c:pt idx="4">
                  <c:v>100.9401982179362</c:v>
                </c:pt>
                <c:pt idx="5">
                  <c:v>102.30736718621958</c:v>
                </c:pt>
                <c:pt idx="6">
                  <c:v>103.39161412195011</c:v>
                </c:pt>
                <c:pt idx="7">
                  <c:v>103.90139132084909</c:v>
                </c:pt>
                <c:pt idx="8">
                  <c:v>105.30133784168363</c:v>
                </c:pt>
                <c:pt idx="9">
                  <c:v>103.73146558788262</c:v>
                </c:pt>
                <c:pt idx="10">
                  <c:v>103.49080934677789</c:v>
                </c:pt>
              </c:numCache>
            </c:numRef>
          </c:yVal>
          <c:smooth val="1"/>
          <c:extLst xmlns:c16r2="http://schemas.microsoft.com/office/drawing/2015/06/chart">
            <c:ext xmlns:c16="http://schemas.microsoft.com/office/drawing/2014/chart" uri="{C3380CC4-5D6E-409C-BE32-E72D297353CC}">
              <c16:uniqueId val="{00000005-827E-4C51-80D4-485F47041B16}"/>
            </c:ext>
          </c:extLst>
        </c:ser>
        <c:ser>
          <c:idx val="3"/>
          <c:order val="3"/>
          <c:spPr>
            <a:ln>
              <a:solidFill>
                <a:srgbClr val="008000"/>
              </a:solidFill>
            </a:ln>
          </c:spPr>
          <c:marker>
            <c:symbol val="square"/>
            <c:size val="7"/>
            <c:spPr>
              <a:solidFill>
                <a:srgbClr val="008000"/>
              </a:solidFill>
            </c:spPr>
          </c:marker>
          <c:dLbls>
            <c:dLbl>
              <c:idx val="4"/>
              <c:layout>
                <c:manualLayout>
                  <c:x val="0.48192562293349878"/>
                  <c:y val="-0.14820783152527703"/>
                </c:manualLayout>
              </c:layout>
              <c:tx>
                <c:rich>
                  <a:bodyPr/>
                  <a:lstStyle/>
                  <a:p>
                    <a:r>
                      <a:rPr lang="en-US" b="1">
                        <a:solidFill>
                          <a:srgbClr val="008000"/>
                        </a:solidFill>
                      </a:rPr>
                      <a:t>47.1</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6-827E-4C51-80D4-485F47041B16}"/>
                </c:ext>
              </c:extLst>
            </c:dLbl>
            <c:spPr>
              <a:noFill/>
              <a:ln>
                <a:noFill/>
              </a:ln>
              <a:effectLst/>
            </c:spPr>
            <c:txPr>
              <a:bodyPr/>
              <a:lstStyle/>
              <a:p>
                <a:pPr>
                  <a:defRPr b="1">
                    <a:solidFill>
                      <a:srgbClr val="008000"/>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MWCTW!$AJ$116:$AJ$126</c:f>
              <c:numCache>
                <c:formatCode>General</c:formatCode>
                <c:ptCount val="11"/>
                <c:pt idx="0">
                  <c:v>0</c:v>
                </c:pt>
                <c:pt idx="1">
                  <c:v>3</c:v>
                </c:pt>
                <c:pt idx="2">
                  <c:v>5</c:v>
                </c:pt>
                <c:pt idx="3">
                  <c:v>7</c:v>
                </c:pt>
                <c:pt idx="4">
                  <c:v>9</c:v>
                </c:pt>
                <c:pt idx="5">
                  <c:v>11</c:v>
                </c:pt>
                <c:pt idx="6">
                  <c:v>14</c:v>
                </c:pt>
                <c:pt idx="7">
                  <c:v>16</c:v>
                </c:pt>
                <c:pt idx="8">
                  <c:v>18</c:v>
                </c:pt>
                <c:pt idx="9">
                  <c:v>21</c:v>
                </c:pt>
                <c:pt idx="10">
                  <c:v>23</c:v>
                </c:pt>
              </c:numCache>
            </c:numRef>
          </c:xVal>
          <c:yVal>
            <c:numRef>
              <c:f>MWCTW!$AN$116:$AN$126</c:f>
              <c:numCache>
                <c:formatCode>0.0</c:formatCode>
                <c:ptCount val="11"/>
                <c:pt idx="0">
                  <c:v>100</c:v>
                </c:pt>
                <c:pt idx="1">
                  <c:v>103.46073768133112</c:v>
                </c:pt>
                <c:pt idx="2">
                  <c:v>102.04732806337492</c:v>
                </c:pt>
                <c:pt idx="3">
                  <c:v>99.869661628044767</c:v>
                </c:pt>
                <c:pt idx="4">
                  <c:v>100.10071601469218</c:v>
                </c:pt>
                <c:pt idx="5">
                  <c:v>101.01731638370262</c:v>
                </c:pt>
                <c:pt idx="6">
                  <c:v>101.3575503156891</c:v>
                </c:pt>
                <c:pt idx="7">
                  <c:v>102.10741913096435</c:v>
                </c:pt>
                <c:pt idx="8">
                  <c:v>102.13958054742044</c:v>
                </c:pt>
                <c:pt idx="9">
                  <c:v>105.81698461330129</c:v>
                </c:pt>
                <c:pt idx="10">
                  <c:v>104.8673764747702</c:v>
                </c:pt>
              </c:numCache>
            </c:numRef>
          </c:yVal>
          <c:smooth val="1"/>
          <c:extLst xmlns:c16r2="http://schemas.microsoft.com/office/drawing/2015/06/chart">
            <c:ext xmlns:c16="http://schemas.microsoft.com/office/drawing/2014/chart" uri="{C3380CC4-5D6E-409C-BE32-E72D297353CC}">
              <c16:uniqueId val="{00000007-827E-4C51-80D4-485F47041B16}"/>
            </c:ext>
          </c:extLst>
        </c:ser>
        <c:ser>
          <c:idx val="8"/>
          <c:order val="4"/>
          <c:spPr>
            <a:ln>
              <a:solidFill>
                <a:srgbClr val="7030A0"/>
              </a:solidFill>
            </a:ln>
          </c:spPr>
          <c:marker>
            <c:symbol val="square"/>
            <c:size val="7"/>
            <c:spPr>
              <a:solidFill>
                <a:srgbClr val="7030A0"/>
              </a:solidFill>
              <a:ln>
                <a:solidFill>
                  <a:srgbClr val="7030A0"/>
                </a:solidFill>
              </a:ln>
            </c:spPr>
          </c:marker>
          <c:dLbls>
            <c:dLbl>
              <c:idx val="4"/>
              <c:layout>
                <c:manualLayout>
                  <c:x val="0.48912581381872738"/>
                  <c:y val="-0.1234141094926372"/>
                </c:manualLayout>
              </c:layout>
              <c:tx>
                <c:rich>
                  <a:bodyPr/>
                  <a:lstStyle/>
                  <a:p>
                    <a:r>
                      <a:rPr lang="en-US" b="1">
                        <a:solidFill>
                          <a:srgbClr val="7030A0"/>
                        </a:solidFill>
                      </a:rPr>
                      <a:t>72.6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8-827E-4C51-80D4-485F47041B16}"/>
                </c:ext>
              </c:extLst>
            </c:dLbl>
            <c:spPr>
              <a:noFill/>
              <a:ln>
                <a:noFill/>
              </a:ln>
              <a:effectLst/>
            </c:spPr>
            <c:txPr>
              <a:bodyPr/>
              <a:lstStyle/>
              <a:p>
                <a:pPr>
                  <a:defRPr b="1">
                    <a:solidFill>
                      <a:srgbClr val="7030A0"/>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MWCTW!$AJ$116:$AJ$126</c:f>
              <c:numCache>
                <c:formatCode>General</c:formatCode>
                <c:ptCount val="11"/>
                <c:pt idx="0">
                  <c:v>0</c:v>
                </c:pt>
                <c:pt idx="1">
                  <c:v>3</c:v>
                </c:pt>
                <c:pt idx="2">
                  <c:v>5</c:v>
                </c:pt>
                <c:pt idx="3">
                  <c:v>7</c:v>
                </c:pt>
                <c:pt idx="4">
                  <c:v>9</c:v>
                </c:pt>
                <c:pt idx="5">
                  <c:v>11</c:v>
                </c:pt>
                <c:pt idx="6">
                  <c:v>14</c:v>
                </c:pt>
                <c:pt idx="7">
                  <c:v>16</c:v>
                </c:pt>
                <c:pt idx="8">
                  <c:v>18</c:v>
                </c:pt>
                <c:pt idx="9">
                  <c:v>21</c:v>
                </c:pt>
                <c:pt idx="10">
                  <c:v>23</c:v>
                </c:pt>
              </c:numCache>
            </c:numRef>
          </c:xVal>
          <c:yVal>
            <c:numRef>
              <c:f>MWCTW!$AO$116:$AO$126</c:f>
              <c:numCache>
                <c:formatCode>0.0</c:formatCode>
                <c:ptCount val="11"/>
                <c:pt idx="0">
                  <c:v>100</c:v>
                </c:pt>
                <c:pt idx="1">
                  <c:v>98.66140898314336</c:v>
                </c:pt>
                <c:pt idx="2">
                  <c:v>97.093880610390968</c:v>
                </c:pt>
                <c:pt idx="3">
                  <c:v>96.843760438647237</c:v>
                </c:pt>
                <c:pt idx="4">
                  <c:v>97.5704939669711</c:v>
                </c:pt>
                <c:pt idx="5">
                  <c:v>98.337963679618781</c:v>
                </c:pt>
                <c:pt idx="6">
                  <c:v>97.328521032091217</c:v>
                </c:pt>
                <c:pt idx="7">
                  <c:v>97.282081781963655</c:v>
                </c:pt>
                <c:pt idx="8">
                  <c:v>99.046773286839752</c:v>
                </c:pt>
                <c:pt idx="9">
                  <c:v>101.87549392623445</c:v>
                </c:pt>
                <c:pt idx="10">
                  <c:v>102.7252507312145</c:v>
                </c:pt>
              </c:numCache>
            </c:numRef>
          </c:yVal>
          <c:smooth val="1"/>
          <c:extLst xmlns:c16r2="http://schemas.microsoft.com/office/drawing/2015/06/chart">
            <c:ext xmlns:c16="http://schemas.microsoft.com/office/drawing/2014/chart" uri="{C3380CC4-5D6E-409C-BE32-E72D297353CC}">
              <c16:uniqueId val="{00000009-827E-4C51-80D4-485F47041B16}"/>
            </c:ext>
          </c:extLst>
        </c:ser>
        <c:ser>
          <c:idx val="5"/>
          <c:order val="5"/>
          <c:spPr>
            <a:ln>
              <a:solidFill>
                <a:srgbClr val="0000FF"/>
              </a:solidFill>
              <a:prstDash val="dash"/>
            </a:ln>
          </c:spPr>
          <c:marker>
            <c:symbol val="circle"/>
            <c:size val="8"/>
            <c:spPr>
              <a:solidFill>
                <a:schemeClr val="bg1"/>
              </a:solidFill>
              <a:ln>
                <a:solidFill>
                  <a:srgbClr val="0000FF"/>
                </a:solidFill>
              </a:ln>
            </c:spPr>
          </c:marker>
          <c:dLbls>
            <c:dLbl>
              <c:idx val="4"/>
              <c:layout>
                <c:manualLayout>
                  <c:x val="-3.1235504652827612E-2"/>
                  <c:y val="-8.5403194752426512E-2"/>
                </c:manualLayout>
              </c:layout>
              <c:tx>
                <c:rich>
                  <a:bodyPr/>
                  <a:lstStyle/>
                  <a:p>
                    <a:pPr>
                      <a:defRPr b="1">
                        <a:solidFill>
                          <a:srgbClr val="0000FF"/>
                        </a:solidFill>
                      </a:defRPr>
                    </a:pPr>
                    <a:r>
                      <a:rPr lang="en-US" b="1">
                        <a:solidFill>
                          <a:srgbClr val="0000FF"/>
                        </a:solidFill>
                      </a:rPr>
                      <a:t>Paclitaxel</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A-827E-4C51-80D4-485F47041B16}"/>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xVal>
            <c:numRef>
              <c:f>MWCTW!$AJ$116:$AJ$124</c:f>
              <c:numCache>
                <c:formatCode>General</c:formatCode>
                <c:ptCount val="9"/>
                <c:pt idx="0">
                  <c:v>0</c:v>
                </c:pt>
                <c:pt idx="1">
                  <c:v>3</c:v>
                </c:pt>
                <c:pt idx="2">
                  <c:v>5</c:v>
                </c:pt>
                <c:pt idx="3">
                  <c:v>7</c:v>
                </c:pt>
                <c:pt idx="4">
                  <c:v>9</c:v>
                </c:pt>
                <c:pt idx="5">
                  <c:v>11</c:v>
                </c:pt>
                <c:pt idx="6">
                  <c:v>14</c:v>
                </c:pt>
                <c:pt idx="7">
                  <c:v>16</c:v>
                </c:pt>
                <c:pt idx="8">
                  <c:v>18</c:v>
                </c:pt>
              </c:numCache>
            </c:numRef>
          </c:xVal>
          <c:yVal>
            <c:numRef>
              <c:f>MWCTW!$AP$116:$AP$120</c:f>
              <c:numCache>
                <c:formatCode>0.0</c:formatCode>
                <c:ptCount val="5"/>
                <c:pt idx="0">
                  <c:v>100</c:v>
                </c:pt>
                <c:pt idx="1">
                  <c:v>100.01372495196308</c:v>
                </c:pt>
                <c:pt idx="2">
                  <c:v>97.74052978314667</c:v>
                </c:pt>
                <c:pt idx="3">
                  <c:v>86.540111172110912</c:v>
                </c:pt>
                <c:pt idx="4">
                  <c:v>83.964538155366469</c:v>
                </c:pt>
              </c:numCache>
            </c:numRef>
          </c:yVal>
          <c:smooth val="1"/>
          <c:extLst xmlns:c16r2="http://schemas.microsoft.com/office/drawing/2015/06/chart">
            <c:ext xmlns:c16="http://schemas.microsoft.com/office/drawing/2014/chart" uri="{C3380CC4-5D6E-409C-BE32-E72D297353CC}">
              <c16:uniqueId val="{0000000B-827E-4C51-80D4-485F47041B16}"/>
            </c:ext>
          </c:extLst>
        </c:ser>
        <c:dLbls>
          <c:showLegendKey val="0"/>
          <c:showVal val="0"/>
          <c:showCatName val="0"/>
          <c:showSerName val="0"/>
          <c:showPercent val="0"/>
          <c:showBubbleSize val="0"/>
        </c:dLbls>
        <c:axId val="121342208"/>
        <c:axId val="121360768"/>
      </c:scatterChart>
      <c:valAx>
        <c:axId val="121342208"/>
        <c:scaling>
          <c:orientation val="minMax"/>
        </c:scaling>
        <c:delete val="0"/>
        <c:axPos val="b"/>
        <c:title>
          <c:tx>
            <c:rich>
              <a:bodyPr/>
              <a:lstStyle/>
              <a:p>
                <a:pPr>
                  <a:defRPr sz="1200"/>
                </a:pPr>
                <a:r>
                  <a:rPr lang="en-US" sz="1200"/>
                  <a:t>Days</a:t>
                </a:r>
              </a:p>
            </c:rich>
          </c:tx>
          <c:layout/>
          <c:overlay val="0"/>
        </c:title>
        <c:numFmt formatCode="General" sourceLinked="1"/>
        <c:majorTickMark val="none"/>
        <c:minorTickMark val="none"/>
        <c:tickLblPos val="nextTo"/>
        <c:crossAx val="121360768"/>
        <c:crossesAt val="-100"/>
        <c:crossBetween val="midCat"/>
      </c:valAx>
      <c:valAx>
        <c:axId val="121360768"/>
        <c:scaling>
          <c:orientation val="minMax"/>
          <c:max val="107"/>
          <c:min val="80"/>
        </c:scaling>
        <c:delete val="0"/>
        <c:axPos val="l"/>
        <c:majorGridlines/>
        <c:title>
          <c:tx>
            <c:rich>
              <a:bodyPr/>
              <a:lstStyle/>
              <a:p>
                <a:pPr>
                  <a:defRPr sz="1400" b="1"/>
                </a:pPr>
                <a:r>
                  <a:rPr lang="en-US" sz="1400" b="1" i="0" baseline="0"/>
                  <a:t>Effect, % of </a:t>
                </a:r>
                <a:r>
                  <a:rPr lang="en-US" sz="1400" b="1" i="0" baseline="0" err="1"/>
                  <a:t>tumored</a:t>
                </a:r>
                <a:r>
                  <a:rPr lang="en-US" sz="1400" b="1" i="0" baseline="0"/>
                  <a:t> mouse weight at "day 0"</a:t>
                </a:r>
              </a:p>
            </c:rich>
          </c:tx>
          <c:layout/>
          <c:overlay val="0"/>
        </c:title>
        <c:numFmt formatCode="0.0" sourceLinked="1"/>
        <c:majorTickMark val="none"/>
        <c:minorTickMark val="none"/>
        <c:tickLblPos val="nextTo"/>
        <c:crossAx val="121342208"/>
        <c:crosses val="autoZero"/>
        <c:crossBetween val="midCat"/>
      </c:valAx>
    </c:plotArea>
    <c:plotVisOnly val="1"/>
    <c:dispBlanksAs val="gap"/>
    <c:showDLblsOverMax val="0"/>
  </c:chart>
  <c:spPr>
    <a:solidFill>
      <a:prstClr val="white"/>
    </a:solidFill>
    <a:ln>
      <a:solidFill>
        <a:schemeClr val="tx1"/>
      </a:solidFill>
    </a:ln>
  </c:spPr>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Mouse Xenograft MIA PaCa-2 Pancreatic Tumor</a:t>
            </a:r>
          </a:p>
          <a:p>
            <a:pPr>
              <a:defRPr sz="1600" b="0" i="0" u="none" strike="noStrike" kern="1200" spc="0" baseline="0">
                <a:solidFill>
                  <a:schemeClr val="tx1">
                    <a:lumMod val="65000"/>
                    <a:lumOff val="35000"/>
                  </a:schemeClr>
                </a:solidFill>
                <a:latin typeface="+mn-lt"/>
                <a:ea typeface="+mn-ea"/>
                <a:cs typeface="+mn-cs"/>
              </a:defRPr>
            </a:pPr>
            <a:r>
              <a:rPr lang="en-US" sz="1000"/>
              <a:t>Q1Dx5 dosing</a:t>
            </a:r>
          </a:p>
        </c:rich>
      </c:tx>
      <c:layout/>
      <c:overlay val="0"/>
      <c:spPr>
        <a:noFill/>
        <a:ln>
          <a:noFill/>
        </a:ln>
        <a:effectLst/>
      </c:spPr>
    </c:title>
    <c:autoTitleDeleted val="0"/>
    <c:plotArea>
      <c:layout>
        <c:manualLayout>
          <c:layoutTarget val="inner"/>
          <c:xMode val="edge"/>
          <c:yMode val="edge"/>
          <c:x val="0.14017817484352918"/>
          <c:y val="0.16561702882335907"/>
          <c:w val="0.81683037216501786"/>
          <c:h val="0.66399137640788042"/>
        </c:manualLayout>
      </c:layout>
      <c:scatterChart>
        <c:scatterStyle val="lineMarker"/>
        <c:varyColors val="0"/>
        <c:ser>
          <c:idx val="0"/>
          <c:order val="0"/>
          <c:tx>
            <c:v>TumorSelect Vehicle</c:v>
          </c:tx>
          <c:spPr>
            <a:ln w="317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Sheet1!$O$33:$O$54</c:f>
                <c:numCache>
                  <c:formatCode>General</c:formatCode>
                  <c:ptCount val="22"/>
                  <c:pt idx="0">
                    <c:v>0</c:v>
                  </c:pt>
                  <c:pt idx="1">
                    <c:v>31.989631323360449</c:v>
                  </c:pt>
                  <c:pt idx="2">
                    <c:v>5.9449925345574002</c:v>
                  </c:pt>
                  <c:pt idx="3">
                    <c:v>15.432121190006283</c:v>
                  </c:pt>
                  <c:pt idx="4">
                    <c:v>14.253954208682252</c:v>
                  </c:pt>
                  <c:pt idx="5">
                    <c:v>25.916989246534953</c:v>
                  </c:pt>
                  <c:pt idx="6">
                    <c:v>24.716953395508504</c:v>
                  </c:pt>
                  <c:pt idx="7">
                    <c:v>26.22227046166045</c:v>
                  </c:pt>
                  <c:pt idx="8">
                    <c:v>22.580097436455517</c:v>
                  </c:pt>
                  <c:pt idx="9">
                    <c:v>28.74492957306461</c:v>
                  </c:pt>
                  <c:pt idx="10">
                    <c:v>18.802732836110774</c:v>
                  </c:pt>
                  <c:pt idx="11">
                    <c:v>24.160075578902067</c:v>
                  </c:pt>
                  <c:pt idx="12">
                    <c:v>46.135406676623852</c:v>
                  </c:pt>
                  <c:pt idx="13">
                    <c:v>57.017689297732986</c:v>
                  </c:pt>
                  <c:pt idx="14">
                    <c:v>64.644781634766261</c:v>
                  </c:pt>
                  <c:pt idx="15">
                    <c:v>59.789649855437496</c:v>
                  </c:pt>
                  <c:pt idx="16">
                    <c:v>47.733618259162576</c:v>
                  </c:pt>
                  <c:pt idx="17">
                    <c:v>52.633927524758867</c:v>
                  </c:pt>
                  <c:pt idx="18">
                    <c:v>68.992144582169999</c:v>
                  </c:pt>
                  <c:pt idx="19">
                    <c:v>241.95159429435054</c:v>
                  </c:pt>
                  <c:pt idx="20">
                    <c:v>259.11057366064858</c:v>
                  </c:pt>
                  <c:pt idx="21">
                    <c:v>410.77920926364504</c:v>
                  </c:pt>
                </c:numCache>
              </c:numRef>
            </c:plus>
            <c:minus>
              <c:numRef>
                <c:f>Sheet1!$O$33:$O$54</c:f>
                <c:numCache>
                  <c:formatCode>General</c:formatCode>
                  <c:ptCount val="22"/>
                  <c:pt idx="0">
                    <c:v>0</c:v>
                  </c:pt>
                  <c:pt idx="1">
                    <c:v>31.989631323360449</c:v>
                  </c:pt>
                  <c:pt idx="2">
                    <c:v>5.9449925345574002</c:v>
                  </c:pt>
                  <c:pt idx="3">
                    <c:v>15.432121190006283</c:v>
                  </c:pt>
                  <c:pt idx="4">
                    <c:v>14.253954208682252</c:v>
                  </c:pt>
                  <c:pt idx="5">
                    <c:v>25.916989246534953</c:v>
                  </c:pt>
                  <c:pt idx="6">
                    <c:v>24.716953395508504</c:v>
                  </c:pt>
                  <c:pt idx="7">
                    <c:v>26.22227046166045</c:v>
                  </c:pt>
                  <c:pt idx="8">
                    <c:v>22.580097436455517</c:v>
                  </c:pt>
                  <c:pt idx="9">
                    <c:v>28.74492957306461</c:v>
                  </c:pt>
                  <c:pt idx="10">
                    <c:v>18.802732836110774</c:v>
                  </c:pt>
                  <c:pt idx="11">
                    <c:v>24.160075578902067</c:v>
                  </c:pt>
                  <c:pt idx="12">
                    <c:v>46.135406676623852</c:v>
                  </c:pt>
                  <c:pt idx="13">
                    <c:v>57.017689297732986</c:v>
                  </c:pt>
                  <c:pt idx="14">
                    <c:v>64.644781634766261</c:v>
                  </c:pt>
                  <c:pt idx="15">
                    <c:v>59.789649855437496</c:v>
                  </c:pt>
                  <c:pt idx="16">
                    <c:v>47.733618259162576</c:v>
                  </c:pt>
                  <c:pt idx="17">
                    <c:v>52.633927524758867</c:v>
                  </c:pt>
                  <c:pt idx="18">
                    <c:v>68.992144582169999</c:v>
                  </c:pt>
                  <c:pt idx="19">
                    <c:v>241.95159429435054</c:v>
                  </c:pt>
                  <c:pt idx="20">
                    <c:v>259.11057366064858</c:v>
                  </c:pt>
                  <c:pt idx="21">
                    <c:v>410.77920926364504</c:v>
                  </c:pt>
                </c:numCache>
              </c:numRef>
            </c:minus>
            <c:spPr>
              <a:noFill/>
              <a:ln w="12700" cap="flat" cmpd="sng" algn="ctr">
                <a:solidFill>
                  <a:srgbClr val="0070C0"/>
                </a:solidFill>
                <a:round/>
              </a:ln>
              <a:effectLst/>
            </c:spPr>
          </c:errBars>
          <c:xVal>
            <c:numRef>
              <c:f>Sheet1!$I$33:$I$54</c:f>
              <c:numCache>
                <c:formatCode>0</c:formatCode>
                <c:ptCount val="22"/>
                <c:pt idx="0" formatCode="General">
                  <c:v>0</c:v>
                </c:pt>
                <c:pt idx="1">
                  <c:v>7</c:v>
                </c:pt>
                <c:pt idx="2">
                  <c:v>13</c:v>
                </c:pt>
                <c:pt idx="3">
                  <c:v>18</c:v>
                </c:pt>
                <c:pt idx="4">
                  <c:v>21</c:v>
                </c:pt>
                <c:pt idx="5">
                  <c:v>24</c:v>
                </c:pt>
                <c:pt idx="6">
                  <c:v>26</c:v>
                </c:pt>
                <c:pt idx="7">
                  <c:v>28</c:v>
                </c:pt>
                <c:pt idx="8">
                  <c:v>31</c:v>
                </c:pt>
                <c:pt idx="9">
                  <c:v>33</c:v>
                </c:pt>
                <c:pt idx="10">
                  <c:v>35</c:v>
                </c:pt>
                <c:pt idx="11">
                  <c:v>38</c:v>
                </c:pt>
                <c:pt idx="12">
                  <c:v>40</c:v>
                </c:pt>
                <c:pt idx="13">
                  <c:v>42</c:v>
                </c:pt>
                <c:pt idx="14">
                  <c:v>45</c:v>
                </c:pt>
                <c:pt idx="15">
                  <c:v>47</c:v>
                </c:pt>
                <c:pt idx="16">
                  <c:v>49</c:v>
                </c:pt>
                <c:pt idx="17">
                  <c:v>52</c:v>
                </c:pt>
                <c:pt idx="18">
                  <c:v>56</c:v>
                </c:pt>
                <c:pt idx="19">
                  <c:v>60</c:v>
                </c:pt>
                <c:pt idx="20">
                  <c:v>63</c:v>
                </c:pt>
                <c:pt idx="21">
                  <c:v>66</c:v>
                </c:pt>
              </c:numCache>
            </c:numRef>
          </c:xVal>
          <c:yVal>
            <c:numRef>
              <c:f>Sheet1!$N$33:$N$54</c:f>
              <c:numCache>
                <c:formatCode>0.0</c:formatCode>
                <c:ptCount val="22"/>
                <c:pt idx="0">
                  <c:v>100</c:v>
                </c:pt>
                <c:pt idx="1">
                  <c:v>88.340201804166639</c:v>
                </c:pt>
                <c:pt idx="2">
                  <c:v>168.62654494458334</c:v>
                </c:pt>
                <c:pt idx="3">
                  <c:v>178.85215859541665</c:v>
                </c:pt>
                <c:pt idx="4">
                  <c:v>156.8389065658333</c:v>
                </c:pt>
                <c:pt idx="5">
                  <c:v>212.42266573708332</c:v>
                </c:pt>
                <c:pt idx="6">
                  <c:v>232.37411842958332</c:v>
                </c:pt>
                <c:pt idx="7">
                  <c:v>215.97122254166666</c:v>
                </c:pt>
                <c:pt idx="8">
                  <c:v>252.32766551541664</c:v>
                </c:pt>
                <c:pt idx="9">
                  <c:v>263.45805708624999</c:v>
                </c:pt>
                <c:pt idx="10">
                  <c:v>313.26626484166661</c:v>
                </c:pt>
                <c:pt idx="11">
                  <c:v>375.85341352041667</c:v>
                </c:pt>
                <c:pt idx="12">
                  <c:v>425.88323427041666</c:v>
                </c:pt>
                <c:pt idx="13">
                  <c:v>442.46768788041663</c:v>
                </c:pt>
                <c:pt idx="14">
                  <c:v>468.66514509124988</c:v>
                </c:pt>
                <c:pt idx="15">
                  <c:v>508.13150036583323</c:v>
                </c:pt>
                <c:pt idx="16">
                  <c:v>541.99928046125001</c:v>
                </c:pt>
                <c:pt idx="17">
                  <c:v>624.04229600999997</c:v>
                </c:pt>
                <c:pt idx="18">
                  <c:v>687.39913423874987</c:v>
                </c:pt>
                <c:pt idx="19">
                  <c:v>1047.4671052058334</c:v>
                </c:pt>
                <c:pt idx="20">
                  <c:v>1284.9083465062499</c:v>
                </c:pt>
                <c:pt idx="21">
                  <c:v>1666.1100552024998</c:v>
                </c:pt>
              </c:numCache>
            </c:numRef>
          </c:yVal>
          <c:smooth val="0"/>
          <c:extLst xmlns:c16r2="http://schemas.microsoft.com/office/drawing/2015/06/chart">
            <c:ext xmlns:c16="http://schemas.microsoft.com/office/drawing/2014/chart" uri="{C3380CC4-5D6E-409C-BE32-E72D297353CC}">
              <c16:uniqueId val="{00000000-3108-4046-83B8-5802BE29F583}"/>
            </c:ext>
          </c:extLst>
        </c:ser>
        <c:ser>
          <c:idx val="1"/>
          <c:order val="1"/>
          <c:tx>
            <c:v>Abraxane paclitaxel 15 mg/kg</c:v>
          </c:tx>
          <c:spPr>
            <a:ln w="317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Sheet1!$O$63:$O$95</c:f>
                <c:numCache>
                  <c:formatCode>General</c:formatCode>
                  <c:ptCount val="33"/>
                  <c:pt idx="0">
                    <c:v>0</c:v>
                  </c:pt>
                  <c:pt idx="1">
                    <c:v>50.511295689758263</c:v>
                  </c:pt>
                  <c:pt idx="2">
                    <c:v>16.125270384840835</c:v>
                  </c:pt>
                  <c:pt idx="3">
                    <c:v>18.589988284330463</c:v>
                  </c:pt>
                  <c:pt idx="4">
                    <c:v>23.719602933270973</c:v>
                  </c:pt>
                  <c:pt idx="5">
                    <c:v>30.609833224675395</c:v>
                  </c:pt>
                  <c:pt idx="6">
                    <c:v>32.016389733299228</c:v>
                  </c:pt>
                  <c:pt idx="7">
                    <c:v>39.050666778638302</c:v>
                  </c:pt>
                  <c:pt idx="8">
                    <c:v>15.792594694295349</c:v>
                  </c:pt>
                  <c:pt idx="9">
                    <c:v>15.923290959884326</c:v>
                  </c:pt>
                  <c:pt idx="10">
                    <c:v>26.818817097838146</c:v>
                  </c:pt>
                  <c:pt idx="11">
                    <c:v>31.157794876575089</c:v>
                  </c:pt>
                  <c:pt idx="12">
                    <c:v>15.578265588200461</c:v>
                  </c:pt>
                  <c:pt idx="13">
                    <c:v>9.1151510850124104</c:v>
                  </c:pt>
                  <c:pt idx="14">
                    <c:v>48.642370914037528</c:v>
                  </c:pt>
                  <c:pt idx="15">
                    <c:v>22.538634813488539</c:v>
                  </c:pt>
                  <c:pt idx="16">
                    <c:v>39.521623590690496</c:v>
                  </c:pt>
                  <c:pt idx="17">
                    <c:v>29.008150550734175</c:v>
                  </c:pt>
                  <c:pt idx="18">
                    <c:v>12.779697791852024</c:v>
                  </c:pt>
                  <c:pt idx="19">
                    <c:v>19.857690597341424</c:v>
                  </c:pt>
                  <c:pt idx="20">
                    <c:v>28.432399642235684</c:v>
                  </c:pt>
                  <c:pt idx="21">
                    <c:v>53.955411433015612</c:v>
                  </c:pt>
                  <c:pt idx="22">
                    <c:v>56.871672797514925</c:v>
                  </c:pt>
                  <c:pt idx="23">
                    <c:v>101.86927460173135</c:v>
                  </c:pt>
                  <c:pt idx="24">
                    <c:v>82.382879108889654</c:v>
                  </c:pt>
                  <c:pt idx="25">
                    <c:v>164.55559048928961</c:v>
                  </c:pt>
                  <c:pt idx="26">
                    <c:v>151.99731691270884</c:v>
                  </c:pt>
                  <c:pt idx="27">
                    <c:v>195.21304798727172</c:v>
                  </c:pt>
                  <c:pt idx="28">
                    <c:v>358.3256154637902</c:v>
                  </c:pt>
                  <c:pt idx="29">
                    <c:v>12.45954594000011</c:v>
                  </c:pt>
                  <c:pt idx="30">
                    <c:v>67.003046122499924</c:v>
                  </c:pt>
                  <c:pt idx="31">
                    <c:v>39.697131239999969</c:v>
                  </c:pt>
                  <c:pt idx="32">
                    <c:v>83.919199276666745</c:v>
                  </c:pt>
                </c:numCache>
              </c:numRef>
            </c:plus>
            <c:minus>
              <c:numRef>
                <c:f>Sheet1!$O$63:$O$95</c:f>
                <c:numCache>
                  <c:formatCode>General</c:formatCode>
                  <c:ptCount val="33"/>
                  <c:pt idx="0">
                    <c:v>0</c:v>
                  </c:pt>
                  <c:pt idx="1">
                    <c:v>50.511295689758263</c:v>
                  </c:pt>
                  <c:pt idx="2">
                    <c:v>16.125270384840835</c:v>
                  </c:pt>
                  <c:pt idx="3">
                    <c:v>18.589988284330463</c:v>
                  </c:pt>
                  <c:pt idx="4">
                    <c:v>23.719602933270973</c:v>
                  </c:pt>
                  <c:pt idx="5">
                    <c:v>30.609833224675395</c:v>
                  </c:pt>
                  <c:pt idx="6">
                    <c:v>32.016389733299228</c:v>
                  </c:pt>
                  <c:pt idx="7">
                    <c:v>39.050666778638302</c:v>
                  </c:pt>
                  <c:pt idx="8">
                    <c:v>15.792594694295349</c:v>
                  </c:pt>
                  <c:pt idx="9">
                    <c:v>15.923290959884326</c:v>
                  </c:pt>
                  <c:pt idx="10">
                    <c:v>26.818817097838146</c:v>
                  </c:pt>
                  <c:pt idx="11">
                    <c:v>31.157794876575089</c:v>
                  </c:pt>
                  <c:pt idx="12">
                    <c:v>15.578265588200461</c:v>
                  </c:pt>
                  <c:pt idx="13">
                    <c:v>9.1151510850124104</c:v>
                  </c:pt>
                  <c:pt idx="14">
                    <c:v>48.642370914037528</c:v>
                  </c:pt>
                  <c:pt idx="15">
                    <c:v>22.538634813488539</c:v>
                  </c:pt>
                  <c:pt idx="16">
                    <c:v>39.521623590690496</c:v>
                  </c:pt>
                  <c:pt idx="17">
                    <c:v>29.008150550734175</c:v>
                  </c:pt>
                  <c:pt idx="18">
                    <c:v>12.779697791852024</c:v>
                  </c:pt>
                  <c:pt idx="19">
                    <c:v>19.857690597341424</c:v>
                  </c:pt>
                  <c:pt idx="20">
                    <c:v>28.432399642235684</c:v>
                  </c:pt>
                  <c:pt idx="21">
                    <c:v>53.955411433015612</c:v>
                  </c:pt>
                  <c:pt idx="22">
                    <c:v>56.871672797514925</c:v>
                  </c:pt>
                  <c:pt idx="23">
                    <c:v>101.86927460173135</c:v>
                  </c:pt>
                  <c:pt idx="24">
                    <c:v>82.382879108889654</c:v>
                  </c:pt>
                  <c:pt idx="25">
                    <c:v>164.55559048928961</c:v>
                  </c:pt>
                  <c:pt idx="26">
                    <c:v>151.99731691270884</c:v>
                  </c:pt>
                  <c:pt idx="27">
                    <c:v>195.21304798727172</c:v>
                  </c:pt>
                  <c:pt idx="28">
                    <c:v>358.3256154637902</c:v>
                  </c:pt>
                  <c:pt idx="29">
                    <c:v>12.45954594000011</c:v>
                  </c:pt>
                  <c:pt idx="30">
                    <c:v>67.003046122499924</c:v>
                  </c:pt>
                  <c:pt idx="31">
                    <c:v>39.697131239999969</c:v>
                  </c:pt>
                  <c:pt idx="32">
                    <c:v>83.919199276666745</c:v>
                  </c:pt>
                </c:numCache>
              </c:numRef>
            </c:minus>
            <c:spPr>
              <a:noFill/>
              <a:ln w="12700" cap="flat" cmpd="sng" algn="ctr">
                <a:solidFill>
                  <a:srgbClr val="00B050"/>
                </a:solidFill>
                <a:round/>
              </a:ln>
              <a:effectLst/>
            </c:spPr>
          </c:errBars>
          <c:xVal>
            <c:numRef>
              <c:f>Sheet1!$I$63:$I$95</c:f>
              <c:numCache>
                <c:formatCode>0</c:formatCode>
                <c:ptCount val="33"/>
                <c:pt idx="0" formatCode="General">
                  <c:v>0</c:v>
                </c:pt>
                <c:pt idx="1">
                  <c:v>7</c:v>
                </c:pt>
                <c:pt idx="2">
                  <c:v>13</c:v>
                </c:pt>
                <c:pt idx="3">
                  <c:v>18</c:v>
                </c:pt>
                <c:pt idx="4">
                  <c:v>21</c:v>
                </c:pt>
                <c:pt idx="5">
                  <c:v>24</c:v>
                </c:pt>
                <c:pt idx="6">
                  <c:v>26</c:v>
                </c:pt>
                <c:pt idx="7">
                  <c:v>28</c:v>
                </c:pt>
                <c:pt idx="8">
                  <c:v>31</c:v>
                </c:pt>
                <c:pt idx="9">
                  <c:v>33</c:v>
                </c:pt>
                <c:pt idx="10">
                  <c:v>35</c:v>
                </c:pt>
                <c:pt idx="11">
                  <c:v>38</c:v>
                </c:pt>
                <c:pt idx="12">
                  <c:v>40</c:v>
                </c:pt>
                <c:pt idx="13">
                  <c:v>42</c:v>
                </c:pt>
                <c:pt idx="14">
                  <c:v>45</c:v>
                </c:pt>
                <c:pt idx="15">
                  <c:v>47</c:v>
                </c:pt>
                <c:pt idx="16">
                  <c:v>49</c:v>
                </c:pt>
                <c:pt idx="17">
                  <c:v>52</c:v>
                </c:pt>
                <c:pt idx="18">
                  <c:v>56</c:v>
                </c:pt>
                <c:pt idx="19">
                  <c:v>60</c:v>
                </c:pt>
                <c:pt idx="20">
                  <c:v>63</c:v>
                </c:pt>
                <c:pt idx="21">
                  <c:v>66</c:v>
                </c:pt>
                <c:pt idx="22">
                  <c:v>70</c:v>
                </c:pt>
                <c:pt idx="23">
                  <c:v>73</c:v>
                </c:pt>
                <c:pt idx="24">
                  <c:v>77</c:v>
                </c:pt>
                <c:pt idx="25">
                  <c:v>80</c:v>
                </c:pt>
                <c:pt idx="26">
                  <c:v>82</c:v>
                </c:pt>
                <c:pt idx="27">
                  <c:v>87</c:v>
                </c:pt>
                <c:pt idx="28">
                  <c:v>91</c:v>
                </c:pt>
                <c:pt idx="29">
                  <c:v>94</c:v>
                </c:pt>
                <c:pt idx="30">
                  <c:v>98</c:v>
                </c:pt>
                <c:pt idx="31">
                  <c:v>101</c:v>
                </c:pt>
                <c:pt idx="32">
                  <c:v>105</c:v>
                </c:pt>
              </c:numCache>
            </c:numRef>
          </c:xVal>
          <c:yVal>
            <c:numRef>
              <c:f>Sheet1!$N$63:$N$95</c:f>
              <c:numCache>
                <c:formatCode>0.0</c:formatCode>
                <c:ptCount val="33"/>
                <c:pt idx="0">
                  <c:v>100</c:v>
                </c:pt>
                <c:pt idx="1">
                  <c:v>108.64914125875001</c:v>
                </c:pt>
                <c:pt idx="2">
                  <c:v>143.73245488499998</c:v>
                </c:pt>
                <c:pt idx="3">
                  <c:v>158.06687555708331</c:v>
                </c:pt>
                <c:pt idx="4">
                  <c:v>155.74668044249998</c:v>
                </c:pt>
                <c:pt idx="5">
                  <c:v>205.4071025683333</c:v>
                </c:pt>
                <c:pt idx="6">
                  <c:v>242.87606110083334</c:v>
                </c:pt>
                <c:pt idx="7">
                  <c:v>170.09131128208332</c:v>
                </c:pt>
                <c:pt idx="8">
                  <c:v>176.22853824666663</c:v>
                </c:pt>
                <c:pt idx="9">
                  <c:v>154.33833182541667</c:v>
                </c:pt>
                <c:pt idx="10">
                  <c:v>162.05682575666663</c:v>
                </c:pt>
                <c:pt idx="11">
                  <c:v>179.19747169625001</c:v>
                </c:pt>
                <c:pt idx="12">
                  <c:v>148.278335615</c:v>
                </c:pt>
                <c:pt idx="13">
                  <c:v>131.01189517583333</c:v>
                </c:pt>
                <c:pt idx="14">
                  <c:v>137.43356693499999</c:v>
                </c:pt>
                <c:pt idx="15">
                  <c:v>112.41394417499998</c:v>
                </c:pt>
                <c:pt idx="16">
                  <c:v>137.20095837541663</c:v>
                </c:pt>
                <c:pt idx="17">
                  <c:v>161.69331761375</c:v>
                </c:pt>
                <c:pt idx="18">
                  <c:v>181.97188836499998</c:v>
                </c:pt>
                <c:pt idx="19">
                  <c:v>191.93177586166667</c:v>
                </c:pt>
                <c:pt idx="20">
                  <c:v>183.87791719791664</c:v>
                </c:pt>
                <c:pt idx="21">
                  <c:v>243.64260906083331</c:v>
                </c:pt>
                <c:pt idx="22">
                  <c:v>262.31399472791662</c:v>
                </c:pt>
                <c:pt idx="23">
                  <c:v>369.54824239041665</c:v>
                </c:pt>
                <c:pt idx="24">
                  <c:v>407.91172504222226</c:v>
                </c:pt>
                <c:pt idx="25">
                  <c:v>519.85303445500006</c:v>
                </c:pt>
                <c:pt idx="26">
                  <c:v>552.03460975111113</c:v>
                </c:pt>
                <c:pt idx="27">
                  <c:v>623.31170180222216</c:v>
                </c:pt>
                <c:pt idx="28">
                  <c:v>931.65090632722206</c:v>
                </c:pt>
                <c:pt idx="29">
                  <c:v>614.85314525999979</c:v>
                </c:pt>
                <c:pt idx="30">
                  <c:v>842.62391804250001</c:v>
                </c:pt>
                <c:pt idx="31">
                  <c:v>906.92676756000003</c:v>
                </c:pt>
                <c:pt idx="32">
                  <c:v>923.1740238433332</c:v>
                </c:pt>
              </c:numCache>
            </c:numRef>
          </c:yVal>
          <c:smooth val="0"/>
          <c:extLst xmlns:c16r2="http://schemas.microsoft.com/office/drawing/2015/06/chart">
            <c:ext xmlns:c16="http://schemas.microsoft.com/office/drawing/2014/chart" uri="{C3380CC4-5D6E-409C-BE32-E72D297353CC}">
              <c16:uniqueId val="{00000001-3108-4046-83B8-5802BE29F583}"/>
            </c:ext>
          </c:extLst>
        </c:ser>
        <c:ser>
          <c:idx val="2"/>
          <c:order val="2"/>
          <c:tx>
            <c:v>TumorSelect pacltaxel 37.5 mg/kg</c:v>
          </c:tx>
          <c:spPr>
            <a:ln w="317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Sheet1!$P$135:$P$167</c:f>
                <c:numCache>
                  <c:formatCode>General</c:formatCode>
                  <c:ptCount val="33"/>
                  <c:pt idx="0">
                    <c:v>0</c:v>
                  </c:pt>
                  <c:pt idx="1">
                    <c:v>27.440178457761423</c:v>
                  </c:pt>
                  <c:pt idx="2">
                    <c:v>36.221999167685155</c:v>
                  </c:pt>
                  <c:pt idx="3">
                    <c:v>39.758199925976783</c:v>
                  </c:pt>
                  <c:pt idx="4">
                    <c:v>14.652445902811648</c:v>
                  </c:pt>
                  <c:pt idx="5">
                    <c:v>27.229404755652251</c:v>
                  </c:pt>
                  <c:pt idx="6">
                    <c:v>12.973766920825591</c:v>
                  </c:pt>
                  <c:pt idx="7">
                    <c:v>21.574533787795431</c:v>
                  </c:pt>
                  <c:pt idx="8">
                    <c:v>23.886686915014248</c:v>
                  </c:pt>
                  <c:pt idx="9">
                    <c:v>26.291624275252492</c:v>
                  </c:pt>
                  <c:pt idx="10">
                    <c:v>33.983755064575327</c:v>
                  </c:pt>
                  <c:pt idx="11">
                    <c:v>24.718552507964787</c:v>
                  </c:pt>
                  <c:pt idx="12">
                    <c:v>26.11847916509182</c:v>
                  </c:pt>
                  <c:pt idx="13">
                    <c:v>26.378961310950569</c:v>
                  </c:pt>
                  <c:pt idx="14">
                    <c:v>37.438653568609766</c:v>
                  </c:pt>
                  <c:pt idx="15">
                    <c:v>22.240885199701914</c:v>
                  </c:pt>
                  <c:pt idx="16">
                    <c:v>26.44898601643937</c:v>
                  </c:pt>
                  <c:pt idx="17">
                    <c:v>42.207640293298169</c:v>
                  </c:pt>
                  <c:pt idx="18">
                    <c:v>25.826418533075309</c:v>
                  </c:pt>
                  <c:pt idx="19">
                    <c:v>22.133426258603315</c:v>
                  </c:pt>
                  <c:pt idx="20">
                    <c:v>16.274494610851409</c:v>
                  </c:pt>
                  <c:pt idx="21">
                    <c:v>23.801239049029117</c:v>
                  </c:pt>
                  <c:pt idx="22">
                    <c:v>38.28768766379148</c:v>
                  </c:pt>
                  <c:pt idx="23">
                    <c:v>24.841065282410298</c:v>
                  </c:pt>
                  <c:pt idx="24">
                    <c:v>22.787778819191633</c:v>
                  </c:pt>
                  <c:pt idx="25">
                    <c:v>24.301366363183796</c:v>
                  </c:pt>
                  <c:pt idx="26">
                    <c:v>27.229214924470309</c:v>
                  </c:pt>
                  <c:pt idx="27">
                    <c:v>45.204287084520743</c:v>
                  </c:pt>
                  <c:pt idx="28">
                    <c:v>209.73166289119249</c:v>
                  </c:pt>
                  <c:pt idx="29">
                    <c:v>275.9412026207948</c:v>
                  </c:pt>
                  <c:pt idx="30">
                    <c:v>281.49354395889537</c:v>
                  </c:pt>
                  <c:pt idx="31">
                    <c:v>286.78034888731412</c:v>
                  </c:pt>
                  <c:pt idx="32">
                    <c:v>432.66091283534939</c:v>
                  </c:pt>
                </c:numCache>
              </c:numRef>
            </c:plus>
            <c:minus>
              <c:numRef>
                <c:f>Sheet1!$P$135:$P$167</c:f>
                <c:numCache>
                  <c:formatCode>General</c:formatCode>
                  <c:ptCount val="33"/>
                  <c:pt idx="0">
                    <c:v>0</c:v>
                  </c:pt>
                  <c:pt idx="1">
                    <c:v>27.440178457761423</c:v>
                  </c:pt>
                  <c:pt idx="2">
                    <c:v>36.221999167685155</c:v>
                  </c:pt>
                  <c:pt idx="3">
                    <c:v>39.758199925976783</c:v>
                  </c:pt>
                  <c:pt idx="4">
                    <c:v>14.652445902811648</c:v>
                  </c:pt>
                  <c:pt idx="5">
                    <c:v>27.229404755652251</c:v>
                  </c:pt>
                  <c:pt idx="6">
                    <c:v>12.973766920825591</c:v>
                  </c:pt>
                  <c:pt idx="7">
                    <c:v>21.574533787795431</c:v>
                  </c:pt>
                  <c:pt idx="8">
                    <c:v>23.886686915014248</c:v>
                  </c:pt>
                  <c:pt idx="9">
                    <c:v>26.291624275252492</c:v>
                  </c:pt>
                  <c:pt idx="10">
                    <c:v>33.983755064575327</c:v>
                  </c:pt>
                  <c:pt idx="11">
                    <c:v>24.718552507964787</c:v>
                  </c:pt>
                  <c:pt idx="12">
                    <c:v>26.11847916509182</c:v>
                  </c:pt>
                  <c:pt idx="13">
                    <c:v>26.378961310950569</c:v>
                  </c:pt>
                  <c:pt idx="14">
                    <c:v>37.438653568609766</c:v>
                  </c:pt>
                  <c:pt idx="15">
                    <c:v>22.240885199701914</c:v>
                  </c:pt>
                  <c:pt idx="16">
                    <c:v>26.44898601643937</c:v>
                  </c:pt>
                  <c:pt idx="17">
                    <c:v>42.207640293298169</c:v>
                  </c:pt>
                  <c:pt idx="18">
                    <c:v>25.826418533075309</c:v>
                  </c:pt>
                  <c:pt idx="19">
                    <c:v>22.133426258603315</c:v>
                  </c:pt>
                  <c:pt idx="20">
                    <c:v>16.274494610851409</c:v>
                  </c:pt>
                  <c:pt idx="21">
                    <c:v>23.801239049029117</c:v>
                  </c:pt>
                  <c:pt idx="22">
                    <c:v>38.28768766379148</c:v>
                  </c:pt>
                  <c:pt idx="23">
                    <c:v>24.841065282410298</c:v>
                  </c:pt>
                  <c:pt idx="24">
                    <c:v>22.787778819191633</c:v>
                  </c:pt>
                  <c:pt idx="25">
                    <c:v>24.301366363183796</c:v>
                  </c:pt>
                  <c:pt idx="26">
                    <c:v>27.229214924470309</c:v>
                  </c:pt>
                  <c:pt idx="27">
                    <c:v>45.204287084520743</c:v>
                  </c:pt>
                  <c:pt idx="28">
                    <c:v>209.73166289119249</c:v>
                  </c:pt>
                  <c:pt idx="29">
                    <c:v>275.9412026207948</c:v>
                  </c:pt>
                  <c:pt idx="30">
                    <c:v>281.49354395889537</c:v>
                  </c:pt>
                  <c:pt idx="31">
                    <c:v>286.78034888731412</c:v>
                  </c:pt>
                  <c:pt idx="32">
                    <c:v>432.66091283534939</c:v>
                  </c:pt>
                </c:numCache>
              </c:numRef>
            </c:minus>
            <c:spPr>
              <a:noFill/>
              <a:ln w="12700" cap="flat" cmpd="sng" algn="ctr">
                <a:solidFill>
                  <a:srgbClr val="7030A0"/>
                </a:solidFill>
                <a:round/>
              </a:ln>
              <a:effectLst/>
            </c:spPr>
          </c:errBars>
          <c:xVal>
            <c:numRef>
              <c:f>Sheet1!$I$135:$I$167</c:f>
              <c:numCache>
                <c:formatCode>0</c:formatCode>
                <c:ptCount val="33"/>
                <c:pt idx="0" formatCode="General">
                  <c:v>0</c:v>
                </c:pt>
                <c:pt idx="1">
                  <c:v>7</c:v>
                </c:pt>
                <c:pt idx="2">
                  <c:v>13</c:v>
                </c:pt>
                <c:pt idx="3">
                  <c:v>18</c:v>
                </c:pt>
                <c:pt idx="4">
                  <c:v>21</c:v>
                </c:pt>
                <c:pt idx="5">
                  <c:v>24</c:v>
                </c:pt>
                <c:pt idx="6">
                  <c:v>26</c:v>
                </c:pt>
                <c:pt idx="7">
                  <c:v>28</c:v>
                </c:pt>
                <c:pt idx="8">
                  <c:v>31</c:v>
                </c:pt>
                <c:pt idx="9">
                  <c:v>33</c:v>
                </c:pt>
                <c:pt idx="10">
                  <c:v>35</c:v>
                </c:pt>
                <c:pt idx="11">
                  <c:v>38</c:v>
                </c:pt>
                <c:pt idx="12">
                  <c:v>40</c:v>
                </c:pt>
                <c:pt idx="13">
                  <c:v>42</c:v>
                </c:pt>
                <c:pt idx="14">
                  <c:v>45</c:v>
                </c:pt>
                <c:pt idx="15">
                  <c:v>47</c:v>
                </c:pt>
                <c:pt idx="16">
                  <c:v>49</c:v>
                </c:pt>
                <c:pt idx="17">
                  <c:v>52</c:v>
                </c:pt>
                <c:pt idx="18">
                  <c:v>56</c:v>
                </c:pt>
                <c:pt idx="19">
                  <c:v>60</c:v>
                </c:pt>
                <c:pt idx="20">
                  <c:v>63</c:v>
                </c:pt>
                <c:pt idx="21">
                  <c:v>66</c:v>
                </c:pt>
                <c:pt idx="22">
                  <c:v>70</c:v>
                </c:pt>
                <c:pt idx="23">
                  <c:v>73</c:v>
                </c:pt>
                <c:pt idx="24">
                  <c:v>77</c:v>
                </c:pt>
                <c:pt idx="25">
                  <c:v>80</c:v>
                </c:pt>
                <c:pt idx="26">
                  <c:v>82</c:v>
                </c:pt>
                <c:pt idx="27">
                  <c:v>87</c:v>
                </c:pt>
                <c:pt idx="28">
                  <c:v>91</c:v>
                </c:pt>
                <c:pt idx="29">
                  <c:v>94</c:v>
                </c:pt>
                <c:pt idx="30">
                  <c:v>98</c:v>
                </c:pt>
                <c:pt idx="31">
                  <c:v>101</c:v>
                </c:pt>
                <c:pt idx="32" formatCode="General">
                  <c:v>105</c:v>
                </c:pt>
              </c:numCache>
            </c:numRef>
          </c:xVal>
          <c:yVal>
            <c:numRef>
              <c:f>Sheet1!$O$135:$O$167</c:f>
              <c:numCache>
                <c:formatCode>0.0</c:formatCode>
                <c:ptCount val="33"/>
                <c:pt idx="0">
                  <c:v>100</c:v>
                </c:pt>
                <c:pt idx="1">
                  <c:v>146.72460992066667</c:v>
                </c:pt>
                <c:pt idx="2">
                  <c:v>190.14159315999999</c:v>
                </c:pt>
                <c:pt idx="3">
                  <c:v>184.95241951766667</c:v>
                </c:pt>
                <c:pt idx="4">
                  <c:v>154.96803736099997</c:v>
                </c:pt>
                <c:pt idx="5">
                  <c:v>212.7721414446666</c:v>
                </c:pt>
                <c:pt idx="6">
                  <c:v>227.35309839199999</c:v>
                </c:pt>
                <c:pt idx="7">
                  <c:v>168.494781424</c:v>
                </c:pt>
                <c:pt idx="8">
                  <c:v>170.81997690266664</c:v>
                </c:pt>
                <c:pt idx="9">
                  <c:v>118.86300012699999</c:v>
                </c:pt>
                <c:pt idx="10">
                  <c:v>150.88470339866666</c:v>
                </c:pt>
                <c:pt idx="11">
                  <c:v>130.45808521866667</c:v>
                </c:pt>
                <c:pt idx="12">
                  <c:v>112.43174651833333</c:v>
                </c:pt>
                <c:pt idx="13">
                  <c:v>125.07654154866665</c:v>
                </c:pt>
                <c:pt idx="14">
                  <c:v>130.23011050433334</c:v>
                </c:pt>
                <c:pt idx="15">
                  <c:v>80.989247722999991</c:v>
                </c:pt>
                <c:pt idx="16">
                  <c:v>72.83881134666666</c:v>
                </c:pt>
                <c:pt idx="17">
                  <c:v>66.943722431333327</c:v>
                </c:pt>
                <c:pt idx="18">
                  <c:v>45.720815905999991</c:v>
                </c:pt>
                <c:pt idx="19">
                  <c:v>46.682561324666665</c:v>
                </c:pt>
                <c:pt idx="20">
                  <c:v>22.905856288333325</c:v>
                </c:pt>
                <c:pt idx="21">
                  <c:v>33.964776686666667</c:v>
                </c:pt>
                <c:pt idx="22">
                  <c:v>59.662982886666647</c:v>
                </c:pt>
                <c:pt idx="23">
                  <c:v>47.290354269999987</c:v>
                </c:pt>
                <c:pt idx="24">
                  <c:v>40.614475519999992</c:v>
                </c:pt>
                <c:pt idx="25">
                  <c:v>45.153025873333341</c:v>
                </c:pt>
                <c:pt idx="26">
                  <c:v>53.097408852222223</c:v>
                </c:pt>
                <c:pt idx="27">
                  <c:v>88.544666953333319</c:v>
                </c:pt>
                <c:pt idx="28">
                  <c:v>265.83576075111108</c:v>
                </c:pt>
                <c:pt idx="29">
                  <c:v>343.69134226222218</c:v>
                </c:pt>
                <c:pt idx="30">
                  <c:v>329.42765099833332</c:v>
                </c:pt>
                <c:pt idx="31">
                  <c:v>357.76426919999994</c:v>
                </c:pt>
                <c:pt idx="32">
                  <c:v>512.43521686666679</c:v>
                </c:pt>
              </c:numCache>
            </c:numRef>
          </c:yVal>
          <c:smooth val="0"/>
          <c:extLst xmlns:c16r2="http://schemas.microsoft.com/office/drawing/2015/06/chart">
            <c:ext xmlns:c16="http://schemas.microsoft.com/office/drawing/2014/chart" uri="{C3380CC4-5D6E-409C-BE32-E72D297353CC}">
              <c16:uniqueId val="{00000002-3108-4046-83B8-5802BE29F583}"/>
            </c:ext>
          </c:extLst>
        </c:ser>
        <c:dLbls>
          <c:showLegendKey val="0"/>
          <c:showVal val="0"/>
          <c:showCatName val="0"/>
          <c:showSerName val="0"/>
          <c:showPercent val="0"/>
          <c:showBubbleSize val="0"/>
        </c:dLbls>
        <c:axId val="121176448"/>
        <c:axId val="121178368"/>
        <c:extLst xmlns:c16r2="http://schemas.microsoft.com/office/drawing/2015/06/chart">
          <c:ext xmlns:c15="http://schemas.microsoft.com/office/drawing/2012/chart" uri="{02D57815-91ED-43cb-92C2-25804820EDAC}">
            <c15:filteredScatterSeries>
              <c15:ser>
                <c:idx val="3"/>
                <c:order val="0"/>
                <c:tx>
                  <c:strRef>
                    <c:extLst>
                      <c:ext uri="{02D57815-91ED-43cb-92C2-25804820EDAC}">
                        <c15:formulaRef>
                          <c15:sqref>Sheet1!$R$53</c15:sqref>
                        </c15:formulaRef>
                      </c:ext>
                    </c:extLst>
                    <c:strCache>
                      <c:ptCount val="1"/>
                      <c:pt idx="0">
                        <c:v>Treatment</c:v>
                      </c:pt>
                    </c:strCache>
                  </c:strRef>
                </c:tx>
                <c:spPr>
                  <a:ln w="19050" cap="rnd">
                    <a:solidFill>
                      <a:srgbClr val="FF0000">
                        <a:alpha val="26000"/>
                      </a:srgbClr>
                    </a:solidFill>
                    <a:round/>
                  </a:ln>
                  <a:effectLst/>
                </c:spPr>
                <c:marker>
                  <c:symbol val="none"/>
                </c:marker>
                <c:xVal>
                  <c:numRef>
                    <c:extLst>
                      <c:ext uri="{02D57815-91ED-43cb-92C2-25804820EDAC}">
                        <c15:formulaRef>
                          <c15:sqref>Sheet1!$Q$54:$Q$57</c15:sqref>
                        </c15:formulaRef>
                      </c:ext>
                    </c:extLst>
                    <c:numCache>
                      <c:formatCode>General</c:formatCode>
                      <c:ptCount val="4"/>
                      <c:pt idx="0">
                        <c:v>24</c:v>
                      </c:pt>
                      <c:pt idx="1">
                        <c:v>24</c:v>
                      </c:pt>
                      <c:pt idx="2">
                        <c:v>28</c:v>
                      </c:pt>
                      <c:pt idx="3">
                        <c:v>28</c:v>
                      </c:pt>
                    </c:numCache>
                  </c:numRef>
                </c:xVal>
                <c:yVal>
                  <c:numRef>
                    <c:extLst>
                      <c:ext uri="{02D57815-91ED-43cb-92C2-25804820EDAC}">
                        <c15:formulaRef>
                          <c15:sqref>Sheet1!$R$54:$R$57</c15:sqref>
                        </c15:formulaRef>
                      </c:ext>
                    </c:extLst>
                    <c:numCache>
                      <c:formatCode>General</c:formatCode>
                      <c:ptCount val="4"/>
                      <c:pt idx="0">
                        <c:v>0</c:v>
                      </c:pt>
                      <c:pt idx="1">
                        <c:v>2510</c:v>
                      </c:pt>
                      <c:pt idx="2">
                        <c:v>2510</c:v>
                      </c:pt>
                      <c:pt idx="3">
                        <c:v>0</c:v>
                      </c:pt>
                    </c:numCache>
                  </c:numRef>
                </c:yVal>
                <c:smooth val="0"/>
                <c:extLst>
                  <c:ext xmlns:c16="http://schemas.microsoft.com/office/drawing/2014/chart" uri="{C3380CC4-5D6E-409C-BE32-E72D297353CC}">
                    <c16:uniqueId val="{00000003-3108-4046-83B8-5802BE29F583}"/>
                  </c:ext>
                </c:extLst>
              </c15:ser>
            </c15:filteredScatterSeries>
          </c:ext>
        </c:extLst>
      </c:scatterChart>
      <c:valAx>
        <c:axId val="121176448"/>
        <c:scaling>
          <c:orientation val="minMax"/>
          <c:max val="110"/>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Days after tumor</a:t>
                </a:r>
                <a:r>
                  <a:rPr lang="en-US" sz="1200" baseline="0"/>
                  <a:t> implant</a:t>
                </a:r>
                <a:endParaRPr lang="en-US" sz="1200"/>
              </a:p>
            </c:rich>
          </c:tx>
          <c:layout/>
          <c:overlay val="0"/>
          <c:spPr>
            <a:noFill/>
            <a:ln>
              <a:noFill/>
            </a:ln>
            <a:effectLst/>
          </c:sp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78368"/>
        <c:crosses val="autoZero"/>
        <c:crossBetween val="midCat"/>
      </c:valAx>
      <c:valAx>
        <c:axId val="121178368"/>
        <c:scaling>
          <c:orientation val="minMax"/>
          <c:max val="1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Tumor volume ± SE, mm</a:t>
                </a:r>
                <a:r>
                  <a:rPr lang="en-US" sz="1200" baseline="30000"/>
                  <a:t>3</a:t>
                </a:r>
              </a:p>
            </c:rich>
          </c:tx>
          <c:layout/>
          <c:overlay val="0"/>
          <c:spPr>
            <a:noFill/>
            <a:ln>
              <a:noFill/>
            </a:ln>
            <a:effectLst/>
          </c:spPr>
        </c:title>
        <c:numFmt formatCode="0" sourceLinked="0"/>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76448"/>
        <c:crosses val="autoZero"/>
        <c:crossBetween val="midCat"/>
        <c:majorUnit val="250"/>
      </c:valAx>
      <c:spPr>
        <a:noFill/>
        <a:ln>
          <a:noFill/>
        </a:ln>
        <a:effectLst/>
      </c:spPr>
    </c:plotArea>
    <c:legend>
      <c:legendPos val="r"/>
      <c:layout>
        <c:manualLayout>
          <c:xMode val="edge"/>
          <c:yMode val="edge"/>
          <c:x val="0.6425653043369578"/>
          <c:y val="0.14822000958462303"/>
          <c:w val="0.32150824896887892"/>
          <c:h val="0.31498584672340907"/>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Fraction of Dose in Tumor</a:t>
            </a:r>
          </a:p>
          <a:p>
            <a:pPr>
              <a:defRPr sz="1400" b="0" i="0" u="none" strike="noStrike" kern="1200" spc="0" baseline="0">
                <a:solidFill>
                  <a:schemeClr val="tx1">
                    <a:lumMod val="65000"/>
                    <a:lumOff val="35000"/>
                  </a:schemeClr>
                </a:solidFill>
                <a:latin typeface="+mn-lt"/>
                <a:ea typeface="+mn-ea"/>
                <a:cs typeface="+mn-cs"/>
              </a:defRPr>
            </a:pPr>
            <a:r>
              <a:rPr lang="en-US"/>
              <a:t>TumorSelect</a:t>
            </a:r>
            <a:r>
              <a:rPr lang="en-US" baseline="0"/>
              <a:t> and Cremophor </a:t>
            </a:r>
            <a:r>
              <a:rPr lang="en-US"/>
              <a:t>Dosing</a:t>
            </a:r>
          </a:p>
        </c:rich>
      </c:tx>
      <c:layout>
        <c:manualLayout>
          <c:xMode val="edge"/>
          <c:yMode val="edge"/>
          <c:x val="0.20976687136500571"/>
          <c:y val="2.267897389447722E-2"/>
        </c:manualLayout>
      </c:layout>
      <c:overlay val="0"/>
      <c:spPr>
        <a:noFill/>
        <a:ln>
          <a:noFill/>
        </a:ln>
        <a:effectLst/>
      </c:spPr>
    </c:title>
    <c:autoTitleDeleted val="0"/>
    <c:plotArea>
      <c:layout>
        <c:manualLayout>
          <c:layoutTarget val="inner"/>
          <c:xMode val="edge"/>
          <c:yMode val="edge"/>
          <c:x val="0.13069225721784777"/>
          <c:y val="0.18017257355735855"/>
          <c:w val="0.59340073218961187"/>
          <c:h val="0.65142608828228354"/>
        </c:manualLayout>
      </c:layout>
      <c:scatterChart>
        <c:scatterStyle val="lineMarker"/>
        <c:varyColors val="0"/>
        <c:ser>
          <c:idx val="0"/>
          <c:order val="0"/>
          <c:tx>
            <c:strRef>
              <c:f>'ATL4-ATL5'!$BN$43</c:f>
              <c:strCache>
                <c:ptCount val="1"/>
                <c:pt idx="0">
                  <c:v>TumorSelect Total TX</c:v>
                </c:pt>
              </c:strCache>
            </c:strRef>
          </c:tx>
          <c:spPr>
            <a:ln w="38100" cap="rnd">
              <a:solidFill>
                <a:schemeClr val="accent1"/>
              </a:solidFill>
              <a:round/>
            </a:ln>
            <a:effectLst/>
          </c:spPr>
          <c:marker>
            <c:symbol val="none"/>
          </c:marker>
          <c:xVal>
            <c:numRef>
              <c:f>'ATL4-ATL5'!$BM$44:$BM$49</c:f>
              <c:numCache>
                <c:formatCode>General</c:formatCode>
                <c:ptCount val="6"/>
                <c:pt idx="0">
                  <c:v>0</c:v>
                </c:pt>
                <c:pt idx="1">
                  <c:v>5</c:v>
                </c:pt>
                <c:pt idx="2">
                  <c:v>30</c:v>
                </c:pt>
                <c:pt idx="3">
                  <c:v>60</c:v>
                </c:pt>
                <c:pt idx="4">
                  <c:v>240</c:v>
                </c:pt>
                <c:pt idx="5">
                  <c:v>480</c:v>
                </c:pt>
              </c:numCache>
            </c:numRef>
          </c:xVal>
          <c:yVal>
            <c:numRef>
              <c:f>'ATL4-ATL5'!$BN$44:$BN$49</c:f>
              <c:numCache>
                <c:formatCode>0.00%</c:formatCode>
                <c:ptCount val="6"/>
                <c:pt idx="0" formatCode="General">
                  <c:v>0</c:v>
                </c:pt>
                <c:pt idx="1">
                  <c:v>8.2695749151476903E-3</c:v>
                </c:pt>
                <c:pt idx="2">
                  <c:v>1.6090945255869162E-2</c:v>
                </c:pt>
                <c:pt idx="3">
                  <c:v>2.7055375779532854E-2</c:v>
                </c:pt>
                <c:pt idx="4">
                  <c:v>3.501669012587745E-2</c:v>
                </c:pt>
                <c:pt idx="5">
                  <c:v>2.2096553920915682E-2</c:v>
                </c:pt>
              </c:numCache>
            </c:numRef>
          </c:yVal>
          <c:smooth val="0"/>
          <c:extLst xmlns:c16r2="http://schemas.microsoft.com/office/drawing/2015/06/chart">
            <c:ext xmlns:c16="http://schemas.microsoft.com/office/drawing/2014/chart" uri="{C3380CC4-5D6E-409C-BE32-E72D297353CC}">
              <c16:uniqueId val="{00000000-7FAB-4C7E-A681-395D5FAB5BE1}"/>
            </c:ext>
          </c:extLst>
        </c:ser>
        <c:ser>
          <c:idx val="5"/>
          <c:order val="1"/>
          <c:tx>
            <c:v>Cremophor TX</c:v>
          </c:tx>
          <c:spPr>
            <a:ln w="38100" cap="rnd">
              <a:solidFill>
                <a:schemeClr val="accent6"/>
              </a:solidFill>
              <a:round/>
            </a:ln>
            <a:effectLst/>
          </c:spPr>
          <c:marker>
            <c:symbol val="none"/>
          </c:marker>
          <c:xVal>
            <c:numRef>
              <c:f>'ATL4-ATL5'!$I$36:$I$40</c:f>
              <c:numCache>
                <c:formatCode>General</c:formatCode>
                <c:ptCount val="5"/>
                <c:pt idx="0">
                  <c:v>5</c:v>
                </c:pt>
                <c:pt idx="1">
                  <c:v>30</c:v>
                </c:pt>
                <c:pt idx="2">
                  <c:v>60</c:v>
                </c:pt>
                <c:pt idx="3">
                  <c:v>240</c:v>
                </c:pt>
                <c:pt idx="4">
                  <c:v>480</c:v>
                </c:pt>
              </c:numCache>
            </c:numRef>
          </c:xVal>
          <c:yVal>
            <c:numRef>
              <c:f>'ATL4-ATL5'!$BN$36:$BN$40</c:f>
              <c:numCache>
                <c:formatCode>0.0000%</c:formatCode>
                <c:ptCount val="5"/>
                <c:pt idx="0">
                  <c:v>6.8728873884818184E-4</c:v>
                </c:pt>
                <c:pt idx="1">
                  <c:v>1.152588177917377E-3</c:v>
                </c:pt>
                <c:pt idx="2">
                  <c:v>1.7504144962727974E-3</c:v>
                </c:pt>
                <c:pt idx="3">
                  <c:v>6.9062853632413275E-3</c:v>
                </c:pt>
                <c:pt idx="4">
                  <c:v>9.2766379179618202E-3</c:v>
                </c:pt>
              </c:numCache>
            </c:numRef>
          </c:yVal>
          <c:smooth val="0"/>
          <c:extLst xmlns:c16r2="http://schemas.microsoft.com/office/drawing/2015/06/chart">
            <c:ext xmlns:c16="http://schemas.microsoft.com/office/drawing/2014/chart" uri="{C3380CC4-5D6E-409C-BE32-E72D297353CC}">
              <c16:uniqueId val="{00000001-7FAB-4C7E-A681-395D5FAB5BE1}"/>
            </c:ext>
          </c:extLst>
        </c:ser>
        <c:dLbls>
          <c:showLegendKey val="0"/>
          <c:showVal val="0"/>
          <c:showCatName val="0"/>
          <c:showSerName val="0"/>
          <c:showPercent val="0"/>
          <c:showBubbleSize val="0"/>
        </c:dLbls>
        <c:axId val="121449856"/>
        <c:axId val="121452032"/>
        <c:extLst xmlns:c16r2="http://schemas.microsoft.com/office/drawing/2015/06/chart">
          <c:ext xmlns:c15="http://schemas.microsoft.com/office/drawing/2012/chart" uri="{02D57815-91ED-43cb-92C2-25804820EDAC}">
            <c15:filteredScatterSeries>
              <c15:ser>
                <c:idx val="2"/>
                <c:order val="1"/>
                <c:tx>
                  <c:strRef>
                    <c:extLst>
                      <c:ext uri="{02D57815-91ED-43cb-92C2-25804820EDAC}">
                        <c15:formulaRef>
                          <c15:sqref>'ATL4-ATL5'!$BP$43</c15:sqref>
                        </c15:formulaRef>
                      </c:ext>
                    </c:extLst>
                    <c:strCache>
                      <c:ptCount val="1"/>
                      <c:pt idx="0">
                        <c:v>TumorSelect ART-207, %</c:v>
                      </c:pt>
                    </c:strCache>
                  </c:strRef>
                </c:tx>
                <c:spPr>
                  <a:ln w="38100" cap="rnd">
                    <a:solidFill>
                      <a:schemeClr val="accent3"/>
                    </a:solidFill>
                    <a:round/>
                  </a:ln>
                  <a:effectLst/>
                </c:spPr>
                <c:marker>
                  <c:symbol val="none"/>
                </c:marker>
                <c:xVal>
                  <c:numRef>
                    <c:extLst>
                      <c:ext uri="{02D57815-91ED-43cb-92C2-25804820EDAC}">
                        <c15:formulaRef>
                          <c15:sqref>'ATL4-ATL5'!$BM$44:$BM$49</c15:sqref>
                        </c15:formulaRef>
                      </c:ext>
                    </c:extLst>
                    <c:numCache>
                      <c:formatCode>General</c:formatCode>
                      <c:ptCount val="6"/>
                      <c:pt idx="0">
                        <c:v>0</c:v>
                      </c:pt>
                      <c:pt idx="1">
                        <c:v>5</c:v>
                      </c:pt>
                      <c:pt idx="2">
                        <c:v>30</c:v>
                      </c:pt>
                      <c:pt idx="3">
                        <c:v>60</c:v>
                      </c:pt>
                      <c:pt idx="4">
                        <c:v>240</c:v>
                      </c:pt>
                      <c:pt idx="5">
                        <c:v>480</c:v>
                      </c:pt>
                    </c:numCache>
                  </c:numRef>
                </c:xVal>
                <c:yVal>
                  <c:numRef>
                    <c:extLst>
                      <c:ext uri="{02D57815-91ED-43cb-92C2-25804820EDAC}">
                        <c15:formulaRef>
                          <c15:sqref>'ATL4-ATL5'!$BP$44:$BP$49</c15:sqref>
                        </c15:formulaRef>
                      </c:ext>
                    </c:extLst>
                    <c:numCache>
                      <c:formatCode>0.00%</c:formatCode>
                      <c:ptCount val="6"/>
                      <c:pt idx="0" formatCode="General">
                        <c:v>0</c:v>
                      </c:pt>
                      <c:pt idx="1">
                        <c:v>6.6751064564391756E-3</c:v>
                      </c:pt>
                      <c:pt idx="2">
                        <c:v>1.3614947851649017E-2</c:v>
                      </c:pt>
                      <c:pt idx="3">
                        <c:v>2.4615203853836205E-2</c:v>
                      </c:pt>
                      <c:pt idx="4">
                        <c:v>2.903866370751081E-2</c:v>
                      </c:pt>
                      <c:pt idx="5">
                        <c:v>1.9543281996813596E-2</c:v>
                      </c:pt>
                    </c:numCache>
                  </c:numRef>
                </c:yVal>
                <c:smooth val="0"/>
                <c:extLst>
                  <c:ext xmlns:c16="http://schemas.microsoft.com/office/drawing/2014/chart" uri="{C3380CC4-5D6E-409C-BE32-E72D297353CC}">
                    <c16:uniqueId val="{00000002-7FAB-4C7E-A681-395D5FAB5BE1}"/>
                  </c:ext>
                </c:extLst>
              </c15:ser>
            </c15:filteredScatterSeries>
            <c15:filteredScatterSeries>
              <c15:ser>
                <c:idx val="1"/>
                <c:order val="2"/>
                <c:tx>
                  <c:strRef>
                    <c:extLst xmlns:c15="http://schemas.microsoft.com/office/drawing/2012/chart">
                      <c:ext xmlns:c15="http://schemas.microsoft.com/office/drawing/2012/chart" uri="{02D57815-91ED-43cb-92C2-25804820EDAC}">
                        <c15:formulaRef>
                          <c15:sqref>'ATL4-ATL5'!$BO$43</c15:sqref>
                        </c15:formulaRef>
                      </c:ext>
                    </c:extLst>
                    <c:strCache>
                      <c:ptCount val="1"/>
                      <c:pt idx="0">
                        <c:v>TumorSelect Free TX, %</c:v>
                      </c:pt>
                    </c:strCache>
                  </c:strRef>
                </c:tx>
                <c:spPr>
                  <a:ln w="3810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'ATL4-ATL5'!$BM$44:$BM$49</c15:sqref>
                        </c15:formulaRef>
                      </c:ext>
                    </c:extLst>
                    <c:numCache>
                      <c:formatCode>General</c:formatCode>
                      <c:ptCount val="6"/>
                      <c:pt idx="0">
                        <c:v>0</c:v>
                      </c:pt>
                      <c:pt idx="1">
                        <c:v>5</c:v>
                      </c:pt>
                      <c:pt idx="2">
                        <c:v>30</c:v>
                      </c:pt>
                      <c:pt idx="3">
                        <c:v>60</c:v>
                      </c:pt>
                      <c:pt idx="4">
                        <c:v>240</c:v>
                      </c:pt>
                      <c:pt idx="5">
                        <c:v>480</c:v>
                      </c:pt>
                    </c:numCache>
                  </c:numRef>
                </c:xVal>
                <c:yVal>
                  <c:numRef>
                    <c:extLst xmlns:c15="http://schemas.microsoft.com/office/drawing/2012/chart">
                      <c:ext xmlns:c15="http://schemas.microsoft.com/office/drawing/2012/chart" uri="{02D57815-91ED-43cb-92C2-25804820EDAC}">
                        <c15:formulaRef>
                          <c15:sqref>'ATL4-ATL5'!$BO$44:$BO$49</c15:sqref>
                        </c15:formulaRef>
                      </c:ext>
                    </c:extLst>
                    <c:numCache>
                      <c:formatCode>0.00%</c:formatCode>
                      <c:ptCount val="6"/>
                      <c:pt idx="0" formatCode="General">
                        <c:v>0</c:v>
                      </c:pt>
                      <c:pt idx="1">
                        <c:v>1.594468458708514E-3</c:v>
                      </c:pt>
                      <c:pt idx="2">
                        <c:v>2.4759974042201441E-3</c:v>
                      </c:pt>
                      <c:pt idx="3">
                        <c:v>2.4401719256966496E-3</c:v>
                      </c:pt>
                      <c:pt idx="4">
                        <c:v>5.9780264183666382E-3</c:v>
                      </c:pt>
                      <c:pt idx="5">
                        <c:v>2.5532719241020876E-3</c:v>
                      </c:pt>
                    </c:numCache>
                  </c:numRef>
                </c:yVal>
                <c:smooth val="0"/>
                <c:extLst xmlns:c15="http://schemas.microsoft.com/office/drawing/2012/chart">
                  <c:ext xmlns:c16="http://schemas.microsoft.com/office/drawing/2014/chart" uri="{C3380CC4-5D6E-409C-BE32-E72D297353CC}">
                    <c16:uniqueId val="{00000003-7FAB-4C7E-A681-395D5FAB5BE1}"/>
                  </c:ext>
                </c:extLst>
              </c15:ser>
            </c15:filteredScatterSeries>
          </c:ext>
        </c:extLst>
      </c:scatterChart>
      <c:scatterChart>
        <c:scatterStyle val="lineMarker"/>
        <c:varyColors val="0"/>
        <c:dLbls>
          <c:showLegendKey val="0"/>
          <c:showVal val="0"/>
          <c:showCatName val="0"/>
          <c:showSerName val="0"/>
          <c:showPercent val="0"/>
          <c:showBubbleSize val="0"/>
        </c:dLbls>
        <c:axId val="121463936"/>
        <c:axId val="121453952"/>
        <c:extLst xmlns:c16r2="http://schemas.microsoft.com/office/drawing/2015/06/chart">
          <c:ext xmlns:c15="http://schemas.microsoft.com/office/drawing/2012/chart" uri="{02D57815-91ED-43cb-92C2-25804820EDAC}">
            <c15:filteredScatterSeries>
              <c15:ser>
                <c:idx val="3"/>
                <c:order val="3"/>
                <c:tx>
                  <c:v>TumorSelect TX, µg/g</c:v>
                </c:tx>
                <c:spPr>
                  <a:ln w="38100" cap="rnd">
                    <a:solidFill>
                      <a:schemeClr val="accent4"/>
                    </a:solidFill>
                    <a:prstDash val="sysDot"/>
                    <a:round/>
                  </a:ln>
                  <a:effectLst/>
                </c:spPr>
                <c:marker>
                  <c:symbol val="none"/>
                </c:marker>
                <c:xVal>
                  <c:numRef>
                    <c:extLst>
                      <c:ext uri="{02D57815-91ED-43cb-92C2-25804820EDAC}">
                        <c15:formulaRef>
                          <c15:sqref>('ATL4-ATL5'!$I$27,'ATL4-ATL5'!$I$29,'ATL4-ATL5'!$I$31,'ATL4-ATL5'!$I$33,'ATL4-ATL5'!$I$35)</c15:sqref>
                        </c15:formulaRef>
                      </c:ext>
                    </c:extLst>
                    <c:numCache>
                      <c:formatCode>General</c:formatCode>
                      <c:ptCount val="5"/>
                      <c:pt idx="0">
                        <c:v>5</c:v>
                      </c:pt>
                      <c:pt idx="1">
                        <c:v>30</c:v>
                      </c:pt>
                      <c:pt idx="2">
                        <c:v>60</c:v>
                      </c:pt>
                      <c:pt idx="3">
                        <c:v>240</c:v>
                      </c:pt>
                      <c:pt idx="4">
                        <c:v>480</c:v>
                      </c:pt>
                    </c:numCache>
                  </c:numRef>
                </c:xVal>
                <c:yVal>
                  <c:numRef>
                    <c:extLst>
                      <c:ext uri="{02D57815-91ED-43cb-92C2-25804820EDAC}">
                        <c15:formulaRef>
                          <c15:sqref>('ATL4-ATL5'!$BJ$27,'ATL4-ATL5'!$BJ$29,'ATL4-ATL5'!$BJ$31,'ATL4-ATL5'!$BJ$33,'ATL4-ATL5'!$BJ$35)</c15:sqref>
                        </c15:formulaRef>
                      </c:ext>
                    </c:extLst>
                    <c:numCache>
                      <c:formatCode>0.000</c:formatCode>
                      <c:ptCount val="5"/>
                      <c:pt idx="0">
                        <c:v>1.675</c:v>
                      </c:pt>
                      <c:pt idx="1">
                        <c:v>2.6779999999999999</c:v>
                      </c:pt>
                      <c:pt idx="2">
                        <c:v>2.4329999999999998</c:v>
                      </c:pt>
                      <c:pt idx="3">
                        <c:v>6.0629999999999997</c:v>
                      </c:pt>
                      <c:pt idx="4">
                        <c:v>2.84</c:v>
                      </c:pt>
                    </c:numCache>
                  </c:numRef>
                </c:yVal>
                <c:smooth val="0"/>
                <c:extLst>
                  <c:ext xmlns:c16="http://schemas.microsoft.com/office/drawing/2014/chart" uri="{C3380CC4-5D6E-409C-BE32-E72D297353CC}">
                    <c16:uniqueId val="{00000004-7FAB-4C7E-A681-395D5FAB5BE1}"/>
                  </c:ext>
                </c:extLst>
              </c15:ser>
            </c15:filteredScatterSeries>
            <c15:filteredScatterSeries>
              <c15:ser>
                <c:idx val="4"/>
                <c:order val="4"/>
                <c:tx>
                  <c:v>Cremophor TX, µg/g</c:v>
                </c:tx>
                <c:spPr>
                  <a:ln w="38100" cap="rnd">
                    <a:solidFill>
                      <a:schemeClr val="accent5"/>
                    </a:solidFill>
                    <a:prstDash val="sysDot"/>
                    <a:round/>
                  </a:ln>
                  <a:effectLst/>
                </c:spPr>
                <c:marker>
                  <c:symbol val="none"/>
                </c:marker>
                <c:xVal>
                  <c:numRef>
                    <c:extLst xmlns:c15="http://schemas.microsoft.com/office/drawing/2012/chart">
                      <c:ext xmlns:c15="http://schemas.microsoft.com/office/drawing/2012/chart" uri="{02D57815-91ED-43cb-92C2-25804820EDAC}">
                        <c15:formulaRef>
                          <c15:sqref>'ATL4-ATL5'!$I$36:$I$40</c15:sqref>
                        </c15:formulaRef>
                      </c:ext>
                    </c:extLst>
                    <c:numCache>
                      <c:formatCode>General</c:formatCode>
                      <c:ptCount val="5"/>
                      <c:pt idx="0">
                        <c:v>5</c:v>
                      </c:pt>
                      <c:pt idx="1">
                        <c:v>30</c:v>
                      </c:pt>
                      <c:pt idx="2">
                        <c:v>60</c:v>
                      </c:pt>
                      <c:pt idx="3">
                        <c:v>240</c:v>
                      </c:pt>
                      <c:pt idx="4">
                        <c:v>480</c:v>
                      </c:pt>
                    </c:numCache>
                  </c:numRef>
                </c:xVal>
                <c:yVal>
                  <c:numRef>
                    <c:extLst xmlns:c15="http://schemas.microsoft.com/office/drawing/2012/chart">
                      <c:ext xmlns:c15="http://schemas.microsoft.com/office/drawing/2012/chart" uri="{02D57815-91ED-43cb-92C2-25804820EDAC}">
                        <c15:formulaRef>
                          <c15:sqref>'ATL4-ATL5'!$BJ$36:$BJ$40</c15:sqref>
                        </c15:formulaRef>
                      </c:ext>
                    </c:extLst>
                    <c:numCache>
                      <c:formatCode>0.000</c:formatCode>
                      <c:ptCount val="5"/>
                      <c:pt idx="0">
                        <c:v>0.27800000000000002</c:v>
                      </c:pt>
                      <c:pt idx="1">
                        <c:v>0.48</c:v>
                      </c:pt>
                      <c:pt idx="2">
                        <c:v>0.67200000000000004</c:v>
                      </c:pt>
                      <c:pt idx="3">
                        <c:v>2.6970000000000001</c:v>
                      </c:pt>
                      <c:pt idx="4">
                        <c:v>3.9729999999999999</c:v>
                      </c:pt>
                    </c:numCache>
                  </c:numRef>
                </c:yVal>
                <c:smooth val="0"/>
                <c:extLst xmlns:c15="http://schemas.microsoft.com/office/drawing/2012/chart">
                  <c:ext xmlns:c16="http://schemas.microsoft.com/office/drawing/2014/chart" uri="{C3380CC4-5D6E-409C-BE32-E72D297353CC}">
                    <c16:uniqueId val="{00000005-7FAB-4C7E-A681-395D5FAB5BE1}"/>
                  </c:ext>
                </c:extLst>
              </c15:ser>
            </c15:filteredScatterSeries>
          </c:ext>
        </c:extLst>
      </c:scatterChart>
      <c:valAx>
        <c:axId val="121449856"/>
        <c:scaling>
          <c:orientation val="minMax"/>
          <c:max val="4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Time, min</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452032"/>
        <c:crosses val="autoZero"/>
        <c:crossBetween val="midCat"/>
        <c:majorUnit val="60"/>
      </c:valAx>
      <c:valAx>
        <c:axId val="121452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 of Dose in Tumor</a:t>
                </a: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449856"/>
        <c:crosses val="autoZero"/>
        <c:crossBetween val="midCat"/>
        <c:majorUnit val="1.0000000000000002E-2"/>
      </c:valAx>
      <c:valAx>
        <c:axId val="121453952"/>
        <c:scaling>
          <c:orientation val="minMax"/>
        </c:scaling>
        <c:delete val="1"/>
        <c:axPos val="r"/>
        <c:numFmt formatCode="0" sourceLinked="0"/>
        <c:majorTickMark val="out"/>
        <c:minorTickMark val="none"/>
        <c:tickLblPos val="nextTo"/>
        <c:crossAx val="121463936"/>
        <c:crosses val="max"/>
        <c:crossBetween val="midCat"/>
      </c:valAx>
      <c:valAx>
        <c:axId val="121463936"/>
        <c:scaling>
          <c:orientation val="minMax"/>
        </c:scaling>
        <c:delete val="1"/>
        <c:axPos val="b"/>
        <c:numFmt formatCode="General" sourceLinked="1"/>
        <c:majorTickMark val="out"/>
        <c:minorTickMark val="none"/>
        <c:tickLblPos val="nextTo"/>
        <c:crossAx val="121453952"/>
        <c:crosses val="autoZero"/>
        <c:crossBetween val="midCat"/>
      </c:valAx>
      <c:spPr>
        <a:noFill/>
        <a:ln>
          <a:noFill/>
        </a:ln>
        <a:effectLst/>
      </c:spPr>
    </c:plotArea>
    <c:legend>
      <c:legendPos val="r"/>
      <c:layout>
        <c:manualLayout>
          <c:xMode val="edge"/>
          <c:yMode val="edge"/>
          <c:x val="0.72750894770826335"/>
          <c:y val="0.33831549402870864"/>
          <c:w val="0.25264982502187228"/>
          <c:h val="0.18893237254013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0.1089</cdr:x>
      <cdr:y>0.05076</cdr:y>
    </cdr:to>
    <cdr:sp macro="" textlink="">
      <cdr:nvSpPr>
        <cdr:cNvPr id="4" name="TextBox 1"/>
        <cdr:cNvSpPr txBox="1"/>
      </cdr:nvSpPr>
      <cdr:spPr>
        <a:xfrm xmlns:a="http://schemas.openxmlformats.org/drawingml/2006/main">
          <a:off x="0" y="0"/>
          <a:ext cx="781066" cy="285742"/>
        </a:xfrm>
        <a:prstGeom xmlns:a="http://schemas.openxmlformats.org/drawingml/2006/main" prst="rect">
          <a:avLst/>
        </a:prstGeom>
        <a:solidFill xmlns:a="http://schemas.openxmlformats.org/drawingml/2006/main">
          <a:schemeClr val="bg1">
            <a:lumMod val="85000"/>
          </a:schemeClr>
        </a:solidFill>
        <a:ln xmlns:a="http://schemas.openxmlformats.org/drawingml/2006/main">
          <a:solidFill>
            <a:sysClr val="windowText" lastClr="000000"/>
          </a:solidFill>
        </a:l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a:t>MEAN, %</a:t>
          </a:r>
        </a:p>
      </cdr:txBody>
    </cdr:sp>
  </cdr:relSizeAnchor>
</c:userShapes>
</file>

<file path=ppt/drawings/drawing2.xml><?xml version="1.0" encoding="utf-8"?>
<c:userShapes xmlns:c="http://schemas.openxmlformats.org/drawingml/2006/chart">
  <cdr:relSizeAnchor xmlns:cdr="http://schemas.openxmlformats.org/drawingml/2006/chartDrawing">
    <cdr:from>
      <cdr:x>0.37607</cdr:x>
      <cdr:y>0.15879</cdr:y>
    </cdr:from>
    <cdr:to>
      <cdr:x>0.66551</cdr:x>
      <cdr:y>0.24709</cdr:y>
    </cdr:to>
    <cdr:sp macro="" textlink="">
      <cdr:nvSpPr>
        <cdr:cNvPr id="3" name="TextBox 2">
          <a:extLst xmlns:a="http://schemas.openxmlformats.org/drawingml/2006/main">
            <a:ext uri="{FF2B5EF4-FFF2-40B4-BE49-F238E27FC236}">
              <a16:creationId xmlns:a16="http://schemas.microsoft.com/office/drawing/2014/main" xmlns="" id="{1FA0AC18-F991-43EB-8884-856BB7703C71}"/>
            </a:ext>
          </a:extLst>
        </cdr:cNvPr>
        <cdr:cNvSpPr txBox="1"/>
      </cdr:nvSpPr>
      <cdr:spPr>
        <a:xfrm xmlns:a="http://schemas.openxmlformats.org/drawingml/2006/main">
          <a:off x="1719152" y="728749"/>
          <a:ext cx="1323109" cy="4052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0.31184</cdr:x>
      <cdr:y>0.16403</cdr:y>
    </cdr:from>
    <cdr:to>
      <cdr:x>0.34082</cdr:x>
      <cdr:y>0.82885</cdr:y>
    </cdr:to>
    <cdr:sp macro="" textlink="">
      <cdr:nvSpPr>
        <cdr:cNvPr id="5" name="Rectangle 4">
          <a:extLst xmlns:a="http://schemas.openxmlformats.org/drawingml/2006/main">
            <a:ext uri="{FF2B5EF4-FFF2-40B4-BE49-F238E27FC236}">
              <a16:creationId xmlns:a16="http://schemas.microsoft.com/office/drawing/2014/main" xmlns="" id="{B0A0B610-2DE9-4A07-9633-326D7E7FA80B}"/>
            </a:ext>
          </a:extLst>
        </cdr:cNvPr>
        <cdr:cNvSpPr/>
      </cdr:nvSpPr>
      <cdr:spPr>
        <a:xfrm xmlns:a="http://schemas.openxmlformats.org/drawingml/2006/main">
          <a:off x="1996016" y="637436"/>
          <a:ext cx="185529" cy="2583660"/>
        </a:xfrm>
        <a:prstGeom xmlns:a="http://schemas.openxmlformats.org/drawingml/2006/main" prst="rect">
          <a:avLst/>
        </a:prstGeom>
        <a:solidFill xmlns:a="http://schemas.openxmlformats.org/drawingml/2006/main">
          <a:srgbClr val="FF0000">
            <a:alpha val="4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0.40693</cdr:x>
      <cdr:y>0.16664</cdr:y>
    </cdr:from>
    <cdr:to>
      <cdr:x>0.43259</cdr:x>
      <cdr:y>0.48593</cdr:y>
    </cdr:to>
    <cdr:sp macro="" textlink="">
      <cdr:nvSpPr>
        <cdr:cNvPr id="6" name="TextBox 5">
          <a:extLst xmlns:a="http://schemas.openxmlformats.org/drawingml/2006/main">
            <a:ext uri="{FF2B5EF4-FFF2-40B4-BE49-F238E27FC236}">
              <a16:creationId xmlns:a16="http://schemas.microsoft.com/office/drawing/2014/main" xmlns="" id="{0B392194-CC4C-47A6-B6B4-E20F45827124}"/>
            </a:ext>
          </a:extLst>
        </cdr:cNvPr>
        <cdr:cNvSpPr txBox="1"/>
      </cdr:nvSpPr>
      <cdr:spPr>
        <a:xfrm xmlns:a="http://schemas.openxmlformats.org/drawingml/2006/main">
          <a:off x="2417186" y="756488"/>
          <a:ext cx="152400" cy="1449421"/>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0.3108</cdr:x>
      <cdr:y>0.36807</cdr:y>
    </cdr:from>
    <cdr:to>
      <cdr:x>0.34634</cdr:x>
      <cdr:y>0.55775</cdr:y>
    </cdr:to>
    <cdr:sp macro="" textlink="">
      <cdr:nvSpPr>
        <cdr:cNvPr id="7" name="TextBox 6">
          <a:extLst xmlns:a="http://schemas.openxmlformats.org/drawingml/2006/main">
            <a:ext uri="{FF2B5EF4-FFF2-40B4-BE49-F238E27FC236}">
              <a16:creationId xmlns:a16="http://schemas.microsoft.com/office/drawing/2014/main" xmlns="" id="{C83431C1-E336-4721-A52E-F92145C2D1D1}"/>
            </a:ext>
          </a:extLst>
        </cdr:cNvPr>
        <cdr:cNvSpPr txBox="1"/>
      </cdr:nvSpPr>
      <cdr:spPr>
        <a:xfrm xmlns:a="http://schemas.openxmlformats.org/drawingml/2006/main">
          <a:off x="1989389" y="1430394"/>
          <a:ext cx="227464" cy="737153"/>
        </a:xfrm>
        <a:prstGeom xmlns:a="http://schemas.openxmlformats.org/drawingml/2006/main" prst="rect">
          <a:avLst/>
        </a:prstGeom>
      </cdr:spPr>
      <cdr:txBody>
        <a:bodyPr xmlns:a="http://schemas.openxmlformats.org/drawingml/2006/main" vertOverflow="clip" vert="vert270" wrap="square" lIns="0" tIns="0" rIns="0" bIns="0" rtlCol="0"/>
        <a:lstStyle xmlns:a="http://schemas.openxmlformats.org/drawingml/2006/main"/>
        <a:p xmlns:a="http://schemas.openxmlformats.org/drawingml/2006/main">
          <a:r>
            <a:rPr lang="en-US" sz="1100"/>
            <a:t>Treatment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89CE8B-D6D2-487E-B187-2DAB0830070D}" type="datetimeFigureOut">
              <a:rPr lang="en-US" smtClean="0"/>
              <a:t>7/7/2021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12E4CE-5381-4140-B5EE-525B4710B716}" type="slidenum">
              <a:rPr lang="en-US" smtClean="0"/>
              <a:t>‹#›</a:t>
            </a:fld>
            <a:endParaRPr lang="en-US"/>
          </a:p>
        </p:txBody>
      </p:sp>
    </p:spTree>
    <p:extLst>
      <p:ext uri="{BB962C8B-B14F-4D97-AF65-F5344CB8AC3E}">
        <p14:creationId xmlns:p14="http://schemas.microsoft.com/office/powerpoint/2010/main" val="406081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27868" indent="-279949">
              <a:spcBef>
                <a:spcPct val="30000"/>
              </a:spcBef>
              <a:defRPr sz="1200">
                <a:solidFill>
                  <a:schemeClr val="tx1"/>
                </a:solidFill>
                <a:latin typeface="Calibri" pitchFamily="34" charset="0"/>
              </a:defRPr>
            </a:lvl2pPr>
            <a:lvl3pPr marL="1119797" indent="-223959">
              <a:spcBef>
                <a:spcPct val="30000"/>
              </a:spcBef>
              <a:defRPr sz="1200">
                <a:solidFill>
                  <a:schemeClr val="tx1"/>
                </a:solidFill>
                <a:latin typeface="Calibri" pitchFamily="34" charset="0"/>
              </a:defRPr>
            </a:lvl3pPr>
            <a:lvl4pPr marL="1567716" indent="-223959">
              <a:spcBef>
                <a:spcPct val="30000"/>
              </a:spcBef>
              <a:defRPr sz="1200">
                <a:solidFill>
                  <a:schemeClr val="tx1"/>
                </a:solidFill>
                <a:latin typeface="Calibri" pitchFamily="34" charset="0"/>
              </a:defRPr>
            </a:lvl4pPr>
            <a:lvl5pPr marL="2015635" indent="-223959">
              <a:spcBef>
                <a:spcPct val="30000"/>
              </a:spcBef>
              <a:defRPr sz="1200">
                <a:solidFill>
                  <a:schemeClr val="tx1"/>
                </a:solidFill>
                <a:latin typeface="Calibri" pitchFamily="34" charset="0"/>
              </a:defRPr>
            </a:lvl5pPr>
            <a:lvl6pPr marL="2463554" indent="-223959" eaLnBrk="0" fontAlgn="base" hangingPunct="0">
              <a:spcBef>
                <a:spcPct val="30000"/>
              </a:spcBef>
              <a:spcAft>
                <a:spcPct val="0"/>
              </a:spcAft>
              <a:defRPr sz="1200">
                <a:solidFill>
                  <a:schemeClr val="tx1"/>
                </a:solidFill>
                <a:latin typeface="Calibri" pitchFamily="34" charset="0"/>
              </a:defRPr>
            </a:lvl6pPr>
            <a:lvl7pPr marL="2911472" indent="-223959" eaLnBrk="0" fontAlgn="base" hangingPunct="0">
              <a:spcBef>
                <a:spcPct val="30000"/>
              </a:spcBef>
              <a:spcAft>
                <a:spcPct val="0"/>
              </a:spcAft>
              <a:defRPr sz="1200">
                <a:solidFill>
                  <a:schemeClr val="tx1"/>
                </a:solidFill>
                <a:latin typeface="Calibri" pitchFamily="34" charset="0"/>
              </a:defRPr>
            </a:lvl7pPr>
            <a:lvl8pPr marL="3359391" indent="-223959" eaLnBrk="0" fontAlgn="base" hangingPunct="0">
              <a:spcBef>
                <a:spcPct val="30000"/>
              </a:spcBef>
              <a:spcAft>
                <a:spcPct val="0"/>
              </a:spcAft>
              <a:defRPr sz="1200">
                <a:solidFill>
                  <a:schemeClr val="tx1"/>
                </a:solidFill>
                <a:latin typeface="Calibri" pitchFamily="34" charset="0"/>
              </a:defRPr>
            </a:lvl8pPr>
            <a:lvl9pPr marL="3807310" indent="-223959" eaLnBrk="0" fontAlgn="base" hangingPunct="0">
              <a:spcBef>
                <a:spcPct val="30000"/>
              </a:spcBef>
              <a:spcAft>
                <a:spcPct val="0"/>
              </a:spcAft>
              <a:defRPr sz="1200">
                <a:solidFill>
                  <a:schemeClr val="tx1"/>
                </a:solidFill>
                <a:latin typeface="Calibri" pitchFamily="34" charset="0"/>
              </a:defRPr>
            </a:lvl9pPr>
          </a:lstStyle>
          <a:p>
            <a:pPr>
              <a:spcBef>
                <a:spcPct val="0"/>
              </a:spcBef>
            </a:pPr>
            <a:fld id="{B5FFECAE-B0ED-42F7-A89A-8D8C3EB7E3B1}" type="slidenum">
              <a:rPr lang="en-US" altLang="en-US">
                <a:latin typeface="Arial" charset="0"/>
              </a:rPr>
              <a:pPr>
                <a:spcBef>
                  <a:spcPct val="0"/>
                </a:spcBef>
              </a:pPr>
              <a:t>1</a:t>
            </a:fld>
            <a:endParaRPr lang="en-US"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Can have very selective action</a:t>
            </a:r>
          </a:p>
          <a:p>
            <a:pPr lvl="1"/>
            <a:r>
              <a:rPr lang="en-US"/>
              <a:t>$650 million to get to market</a:t>
            </a:r>
          </a:p>
          <a:p>
            <a:pPr lvl="1"/>
            <a:r>
              <a:rPr lang="en-US"/>
              <a:t>10-12 years</a:t>
            </a:r>
          </a:p>
          <a:p>
            <a:pPr lvl="1"/>
            <a:r>
              <a:rPr lang="en-US"/>
              <a:t>High risk, high reward</a:t>
            </a:r>
          </a:p>
          <a:p>
            <a:pPr lvl="1"/>
            <a:r>
              <a:rPr lang="en-US"/>
              <a:t>Focus of industry</a:t>
            </a:r>
          </a:p>
          <a:p>
            <a:endParaRPr lang="en-US"/>
          </a:p>
        </p:txBody>
      </p:sp>
      <p:sp>
        <p:nvSpPr>
          <p:cNvPr id="4" name="Slide Number Placeholder 3"/>
          <p:cNvSpPr>
            <a:spLocks noGrp="1"/>
          </p:cNvSpPr>
          <p:nvPr>
            <p:ph type="sldNum" sz="quarter" idx="5"/>
          </p:nvPr>
        </p:nvSpPr>
        <p:spPr/>
        <p:txBody>
          <a:bodyPr/>
          <a:lstStyle/>
          <a:p>
            <a:fld id="{2112E4CE-5381-4140-B5EE-525B4710B716}" type="slidenum">
              <a:rPr lang="en-US" smtClean="0"/>
              <a:t>4</a:t>
            </a:fld>
            <a:endParaRPr lang="en-US"/>
          </a:p>
        </p:txBody>
      </p:sp>
    </p:spTree>
    <p:extLst>
      <p:ext uri="{BB962C8B-B14F-4D97-AF65-F5344CB8AC3E}">
        <p14:creationId xmlns:p14="http://schemas.microsoft.com/office/powerpoint/2010/main" val="293039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12E4CE-5381-4140-B5EE-525B4710B716}" type="slidenum">
              <a:rPr lang="en-US" smtClean="0"/>
              <a:t>13</a:t>
            </a:fld>
            <a:endParaRPr lang="en-US"/>
          </a:p>
        </p:txBody>
      </p:sp>
    </p:spTree>
    <p:extLst>
      <p:ext uri="{BB962C8B-B14F-4D97-AF65-F5344CB8AC3E}">
        <p14:creationId xmlns:p14="http://schemas.microsoft.com/office/powerpoint/2010/main" val="2572061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35C3190-D87C-4134-9C48-DDB919BC870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itle 12">
            <a:extLst>
              <a:ext uri="{FF2B5EF4-FFF2-40B4-BE49-F238E27FC236}">
                <a16:creationId xmlns:a16="http://schemas.microsoft.com/office/drawing/2014/main" xmlns="" id="{5FFF47F6-435E-4699-9C82-37A208775BFB}"/>
              </a:ext>
            </a:extLst>
          </p:cNvPr>
          <p:cNvSpPr>
            <a:spLocks noGrp="1"/>
          </p:cNvSpPr>
          <p:nvPr>
            <p:ph type="title"/>
          </p:nvPr>
        </p:nvSpPr>
        <p:spPr/>
        <p:txBody>
          <a:bodyPr/>
          <a:lstStyle/>
          <a:p>
            <a:r>
              <a:rPr lang="en-US" dirty="0"/>
              <a:t>Click to edit Master title style</a:t>
            </a:r>
          </a:p>
        </p:txBody>
      </p:sp>
      <p:sp>
        <p:nvSpPr>
          <p:cNvPr id="15" name="Footer Placeholder 14">
            <a:extLst>
              <a:ext uri="{FF2B5EF4-FFF2-40B4-BE49-F238E27FC236}">
                <a16:creationId xmlns:a16="http://schemas.microsoft.com/office/drawing/2014/main" xmlns="" id="{FD723637-B177-4837-B658-9272B9E1E9E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16" name="Slide Number Placeholder 15">
            <a:extLst>
              <a:ext uri="{FF2B5EF4-FFF2-40B4-BE49-F238E27FC236}">
                <a16:creationId xmlns:a16="http://schemas.microsoft.com/office/drawing/2014/main" xmlns="" id="{F5FEE233-99F2-4514-80EC-CA710000C32B}"/>
              </a:ext>
            </a:extLst>
          </p:cNvPr>
          <p:cNvSpPr>
            <a:spLocks noGrp="1"/>
          </p:cNvSpPr>
          <p:nvPr>
            <p:ph type="sldNum" sz="quarter" idx="12"/>
          </p:nvPr>
        </p:nvSpPr>
        <p:spPr/>
        <p:txBody>
          <a:bodyPr/>
          <a:lstStyle>
            <a:lvl1pPr>
              <a:defRPr sz="1600" b="1">
                <a:latin typeface="Verdana" panose="020B0604030504040204" pitchFamily="34" charset="0"/>
                <a:ea typeface="Verdana" panose="020B0604030504040204" pitchFamily="34" charset="0"/>
              </a:defRPr>
            </a:lvl1pPr>
          </a:lstStyle>
          <a:p>
            <a:fld id="{E059DCB2-5B26-4C95-A788-4652E3CC6499}" type="slidenum">
              <a:rPr lang="en-US" smtClean="0"/>
              <a:pPr/>
              <a:t>‹#›</a:t>
            </a:fld>
            <a:endParaRPr lang="en-US"/>
          </a:p>
        </p:txBody>
      </p:sp>
    </p:spTree>
    <p:extLst>
      <p:ext uri="{BB962C8B-B14F-4D97-AF65-F5344CB8AC3E}">
        <p14:creationId xmlns:p14="http://schemas.microsoft.com/office/powerpoint/2010/main" val="35268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FF3F0D-2C7C-4AFF-8857-186A7E7284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CFCB94F-75EC-4BC1-95F4-2C4D24397E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F93B9C-D96D-4F83-A18A-681250702DC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xmlns="" id="{2AC3FA72-58FF-45F0-8C42-4239EEA13F8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2599A35-5444-4424-9726-09798440FBF2}"/>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238587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0048D2-6410-4A6B-A1B0-F258763517C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51CA87A-4F0D-48BE-8511-E03C0D393E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794D1A-0718-4862-B786-94991EB6A5F4}"/>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xmlns="" id="{4375F9D2-6717-4F84-A76C-9A814CC19A4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512BD01-3D00-4277-B231-6718D92510CF}"/>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367232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D4AE6-C21B-40E2-83A4-9040C5E0EFA6}"/>
              </a:ext>
            </a:extLst>
          </p:cNvPr>
          <p:cNvSpPr>
            <a:spLocks noGrp="1"/>
          </p:cNvSpPr>
          <p:nvPr>
            <p:ph type="title"/>
          </p:nvPr>
        </p:nvSpPr>
        <p:spPr/>
        <p:txBody>
          <a:bodyPr>
            <a:normAutofit/>
          </a:bodyPr>
          <a:lstStyle>
            <a:lvl1pPr algn="ctr">
              <a:defRPr sz="4000"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C4B3FBC5-BD9C-49D2-B9A6-EAB380BA990F}"/>
              </a:ext>
            </a:extLst>
          </p:cNvPr>
          <p:cNvSpPr>
            <a:spLocks noGrp="1"/>
          </p:cNvSpPr>
          <p:nvPr>
            <p:ph idx="1"/>
          </p:nvPr>
        </p:nvSpPr>
        <p:spPr/>
        <p:txBody>
          <a:bodyPr/>
          <a:lstStyle>
            <a:lvl1pPr>
              <a:spcBef>
                <a:spcPts val="1200"/>
              </a:spcBef>
              <a:spcAft>
                <a:spcPts val="1200"/>
              </a:spcAft>
              <a:defRPr sz="2800" b="1">
                <a:solidFill>
                  <a:srgbClr val="000000"/>
                </a:solidFill>
                <a:latin typeface="Verdana" panose="020B0604030504040204" pitchFamily="34" charset="0"/>
                <a:ea typeface="Verdana" panose="020B0604030504040204" pitchFamily="34" charset="0"/>
              </a:defRPr>
            </a:lvl1pPr>
            <a:lvl2pPr>
              <a:defRPr sz="2000" b="1">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810F0DFB-56F1-4645-86BF-38A6D5067B2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AC8A04-E551-4BEF-86BF-2401DED57550}"/>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178158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8CDBD-B8F1-4698-B37E-B633255D1A6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732FD9AD-563F-4060-BE37-9A0249A83F1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35DFAAC-EE55-4260-9184-E8B99F85D87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xmlns="" id="{C42B1957-35CC-4773-9096-5E1FE1822CF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82B7A2-7ED1-493C-A982-4F28BDF64FD3}"/>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333422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4B2246-6D5C-4C8C-885F-5B45742DBD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3D420B-839C-4F49-AC52-ECE365A3F2F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1AB9E8-4389-4900-A887-A1247EC5DED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9A43FE-8F85-41E4-A1FA-A71949D86199}"/>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xmlns="" id="{6F606788-3EAE-4DAF-A0FA-E846A1B368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ED14AEA-7F6B-4D5A-B106-CCD5398113D1}"/>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180969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1077C-7C05-40BC-9FF5-894472C1B36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D9A0F5-0FDB-4697-80DA-6A5AAEE2AD5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DB977C7-CFDE-4E83-AFE9-2C24084E28F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D7C494-60D5-4644-B41F-09826FC099E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96B25B7-B02B-488D-9483-8CBEADA3510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2372019-D72C-4D9D-8B94-547F391C1034}"/>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xmlns="" id="{1B5DC245-976A-4D06-A938-792831C2F20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2EB37AA-93AC-48C2-AC35-D22E7B8034BE}"/>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11212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43A34A-AEC9-4552-882B-97BB9AF2B9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064FC2-1178-4592-868E-F0BDAB52362E}"/>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xmlns="" id="{06C12D07-1299-425C-807F-54AE1EF454A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C71735D-CE11-4804-80DC-777ABD80E13C}"/>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19825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FBA880-A008-4A22-BE92-AEE3F144D9A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FF91B71D-9C14-4FF3-BE80-F65A111416F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C17908A-879E-4EA3-BC05-F967D3B8AD26}"/>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55555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810DE-534C-44C6-BAED-D1E524828A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8376A83-54F0-4109-B412-28BECFDE0C3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77FAA-E9B0-43F4-92AB-D3B55FFA8A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90D4C63-6FCD-4347-A1AF-13DCE94F764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xmlns="" id="{5DD53350-56DD-42BA-B4FC-3CD57C14A40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27A8F8-FE71-450C-9071-5686A1485A42}"/>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269948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30C04C-B261-4C6C-BFBB-AE1F4B4659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FC219EF-8F72-482D-8498-E86D8CA7654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4591BCD4-4319-4AD5-91E1-C44A0746E7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9DF5111-5890-41CA-AA69-339019A64337}"/>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xmlns="" id="{C235DC40-133B-41E1-AA43-64C952D6C0F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8EE7F3-530E-40DC-8EAB-5A16F1DCDEC2}"/>
              </a:ext>
            </a:extLst>
          </p:cNvPr>
          <p:cNvSpPr>
            <a:spLocks noGrp="1"/>
          </p:cNvSpPr>
          <p:nvPr>
            <p:ph type="sldNum" sz="quarter" idx="12"/>
          </p:nvPr>
        </p:nvSpPr>
        <p:spPr/>
        <p:txBody>
          <a:bodyPr/>
          <a:lstStyle/>
          <a:p>
            <a:fld id="{E059DCB2-5B26-4C95-A788-4652E3CC6499}" type="slidenum">
              <a:rPr lang="en-US" smtClean="0"/>
              <a:t>‹#›</a:t>
            </a:fld>
            <a:endParaRPr lang="en-US"/>
          </a:p>
        </p:txBody>
      </p:sp>
    </p:spTree>
    <p:extLst>
      <p:ext uri="{BB962C8B-B14F-4D97-AF65-F5344CB8AC3E}">
        <p14:creationId xmlns:p14="http://schemas.microsoft.com/office/powerpoint/2010/main" val="1976026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6CCFF"/>
            </a:gs>
            <a:gs pos="63000">
              <a:schemeClr val="bg1">
                <a:tint val="98000"/>
                <a:satMod val="130000"/>
                <a:shade val="90000"/>
                <a:lumMod val="103000"/>
              </a:schemeClr>
            </a:gs>
            <a:gs pos="100000">
              <a:schemeClr val="bg1">
                <a:shade val="63000"/>
                <a:satMod val="12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714B64-95E4-499A-A711-81C6EF14225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D630E78D-EA34-4DFA-BD44-F625C2E36C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3636799B-DE74-4C7E-8E07-1C44A1BBDEF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600" b="1">
                <a:solidFill>
                  <a:schemeClr val="tx1">
                    <a:tint val="75000"/>
                  </a:schemeClr>
                </a:solidFill>
                <a:latin typeface="Verdana" panose="020B0604030504040204" pitchFamily="34" charset="0"/>
                <a:ea typeface="Verdana" panose="020B0604030504040204" pitchFamily="34" charset="0"/>
              </a:defRPr>
            </a:lvl1pPr>
          </a:lstStyle>
          <a:p>
            <a:fld id="{E059DCB2-5B26-4C95-A788-4652E3CC6499}" type="slidenum">
              <a:rPr lang="en-US" smtClean="0"/>
              <a:pPr/>
              <a:t>‹#›</a:t>
            </a:fld>
            <a:endParaRPr lang="en-US"/>
          </a:p>
        </p:txBody>
      </p:sp>
    </p:spTree>
    <p:extLst>
      <p:ext uri="{BB962C8B-B14F-4D97-AF65-F5344CB8AC3E}">
        <p14:creationId xmlns:p14="http://schemas.microsoft.com/office/powerpoint/2010/main" val="2680330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av"/><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about:blank"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ubtitle 11"/>
          <p:cNvSpPr>
            <a:spLocks noGrp="1"/>
          </p:cNvSpPr>
          <p:nvPr>
            <p:ph type="subTitle" idx="1"/>
          </p:nvPr>
        </p:nvSpPr>
        <p:spPr>
          <a:xfrm>
            <a:off x="914399" y="2743200"/>
            <a:ext cx="7315200" cy="2667000"/>
          </a:xfrm>
        </p:spPr>
        <p:txBody>
          <a:bodyPr>
            <a:normAutofit/>
          </a:bodyPr>
          <a:lstStyle/>
          <a:p>
            <a:r>
              <a:rPr lang="en-US" altLang="en-US" sz="2800" b="1" i="1" dirty="0">
                <a:solidFill>
                  <a:srgbClr val="000000"/>
                </a:solidFill>
                <a:latin typeface="Verdana" pitchFamily="34" charset="0"/>
                <a:ea typeface="Verdana" pitchFamily="34" charset="0"/>
                <a:cs typeface="Verdana" pitchFamily="34" charset="0"/>
              </a:rPr>
              <a:t>Using the Body’s Own Mechanisms </a:t>
            </a:r>
          </a:p>
          <a:p>
            <a:r>
              <a:rPr lang="en-US" altLang="en-US" sz="2800" b="1" i="1" dirty="0">
                <a:solidFill>
                  <a:srgbClr val="000000"/>
                </a:solidFill>
                <a:latin typeface="Verdana" pitchFamily="34" charset="0"/>
                <a:ea typeface="Verdana" pitchFamily="34" charset="0"/>
                <a:cs typeface="Verdana" pitchFamily="34" charset="0"/>
              </a:rPr>
              <a:t>To Transform Chemotherapy</a:t>
            </a:r>
          </a:p>
          <a:p>
            <a:endParaRPr lang="en-US" altLang="en-US" sz="2800" b="1" i="1" dirty="0">
              <a:solidFill>
                <a:srgbClr val="000000"/>
              </a:solidFill>
              <a:latin typeface="Verdana" pitchFamily="34" charset="0"/>
              <a:ea typeface="Verdana" pitchFamily="34" charset="0"/>
              <a:cs typeface="Verdana" pitchFamily="34" charset="0"/>
            </a:endParaRPr>
          </a:p>
          <a:p>
            <a:r>
              <a:rPr lang="en-US" altLang="en-US" sz="2800" b="1" i="1" dirty="0" err="1">
                <a:solidFill>
                  <a:srgbClr val="000000"/>
                </a:solidFill>
                <a:latin typeface="Verdana" pitchFamily="34" charset="0"/>
                <a:ea typeface="Verdana" pitchFamily="34" charset="0"/>
                <a:cs typeface="Verdana" pitchFamily="34" charset="0"/>
              </a:rPr>
              <a:t>TumorSelect</a:t>
            </a:r>
            <a:r>
              <a:rPr lang="en-US" sz="2800" b="1" i="1" baseline="30000" dirty="0">
                <a:solidFill>
                  <a:srgbClr val="000000"/>
                </a:solidFill>
                <a:latin typeface="Verdana" panose="020B0604030504040204" pitchFamily="34" charset="0"/>
                <a:ea typeface="Verdana" panose="020B0604030504040204" pitchFamily="34" charset="0"/>
              </a:rPr>
              <a:t>®</a:t>
            </a:r>
            <a:r>
              <a:rPr lang="en-US" altLang="en-US" sz="2800" b="1" i="1" dirty="0">
                <a:solidFill>
                  <a:srgbClr val="000000"/>
                </a:solidFill>
                <a:latin typeface="Verdana" panose="020B0604030504040204" pitchFamily="34" charset="0"/>
                <a:ea typeface="Verdana" panose="020B0604030504040204" pitchFamily="34" charset="0"/>
                <a:cs typeface="Verdana" panose="020B0604030504040204" pitchFamily="34" charset="0"/>
              </a:rPr>
              <a:t> Technology</a:t>
            </a:r>
          </a:p>
          <a:p>
            <a:r>
              <a:rPr lang="en-US" altLang="en-US" sz="2800" b="1" i="1" dirty="0" err="1">
                <a:solidFill>
                  <a:srgbClr val="000000"/>
                </a:solidFill>
                <a:latin typeface="Verdana" panose="020B0604030504040204" pitchFamily="34" charset="0"/>
                <a:ea typeface="Verdana" panose="020B0604030504040204" pitchFamily="34" charset="0"/>
                <a:cs typeface="Verdana" panose="020B0604030504040204" pitchFamily="34" charset="0"/>
              </a:rPr>
              <a:t>TumorSelect</a:t>
            </a:r>
            <a:r>
              <a:rPr lang="en-US" altLang="en-US" sz="2800" b="1" i="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altLang="en-US" sz="2800" b="1" i="1" dirty="0">
                <a:solidFill>
                  <a:srgbClr val="000000"/>
                </a:solidFill>
                <a:latin typeface="Verdana" panose="020B0604030504040204" pitchFamily="34" charset="0"/>
                <a:ea typeface="Verdana" panose="020B0604030504040204" pitchFamily="34" charset="0"/>
                <a:cs typeface="Verdana" panose="020B0604030504040204" pitchFamily="34" charset="0"/>
              </a:rPr>
              <a:t> Paclitaxel</a:t>
            </a:r>
            <a:endParaRPr lang="en-US" altLang="en-US" sz="28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altLang="en-US" sz="2000" dirty="0">
              <a:latin typeface="Verdana" pitchFamily="34" charset="0"/>
            </a:endParaRPr>
          </a:p>
        </p:txBody>
      </p:sp>
      <p:sp>
        <p:nvSpPr>
          <p:cNvPr id="2" name="TextBox 1"/>
          <p:cNvSpPr txBox="1"/>
          <p:nvPr/>
        </p:nvSpPr>
        <p:spPr>
          <a:xfrm>
            <a:off x="687762" y="1524000"/>
            <a:ext cx="7768473" cy="707886"/>
          </a:xfrm>
          <a:prstGeom prst="rect">
            <a:avLst/>
          </a:prstGeom>
          <a:noFill/>
        </p:spPr>
        <p:txBody>
          <a:bodyPr wrap="none">
            <a:spAutoFit/>
          </a:bodyPr>
          <a:lstStyle/>
          <a:p>
            <a:pPr eaLnBrk="1" hangingPunct="1">
              <a:defRPr/>
            </a:pPr>
            <a:r>
              <a:rPr lang="en-US" sz="4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Cloaked</a:t>
            </a:r>
            <a:r>
              <a:rPr lang="en-US" sz="4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4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Therapeutics, LLC</a:t>
            </a:r>
          </a:p>
        </p:txBody>
      </p:sp>
      <p:sp>
        <p:nvSpPr>
          <p:cNvPr id="3" name="Slide Number Placeholder 2">
            <a:extLst>
              <a:ext uri="{FF2B5EF4-FFF2-40B4-BE49-F238E27FC236}">
                <a16:creationId xmlns:a16="http://schemas.microsoft.com/office/drawing/2014/main" xmlns="" id="{647EFCE4-39B8-4D0E-8D1F-49EAC7D70E72}"/>
              </a:ext>
            </a:extLst>
          </p:cNvPr>
          <p:cNvSpPr>
            <a:spLocks noGrp="1"/>
          </p:cNvSpPr>
          <p:nvPr>
            <p:ph type="sldNum" sz="quarter" idx="12"/>
          </p:nvPr>
        </p:nvSpPr>
        <p:spPr/>
        <p:txBody>
          <a:bodyPr/>
          <a:lstStyle/>
          <a:p>
            <a:fld id="{E059DCB2-5B26-4C95-A788-4652E3CC6499}" type="slidenum">
              <a:rPr lang="en-US" b="1" smtClean="0"/>
              <a:t>1</a:t>
            </a:fld>
            <a:endParaRPr lang="en-US" b="1"/>
          </a:p>
        </p:txBody>
      </p:sp>
      <p:pic>
        <p:nvPicPr>
          <p:cNvPr id="7" name="Picture 6" descr="Logo&#10;&#10;Description automatically generated">
            <a:extLst>
              <a:ext uri="{FF2B5EF4-FFF2-40B4-BE49-F238E27FC236}">
                <a16:creationId xmlns:a16="http://schemas.microsoft.com/office/drawing/2014/main" xmlns="" id="{8B860FD5-3626-4415-AC36-F813EE3BB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3">
                  <p14:trim st="711.9646" end="547.0366"/>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83231953"/>
      </p:ext>
    </p:extLst>
  </p:cSld>
  <p:clrMapOvr>
    <a:masterClrMapping/>
  </p:clrMapOvr>
  <mc:AlternateContent xmlns:mc="http://schemas.openxmlformats.org/markup-compatibility/2006" xmlns:p14="http://schemas.microsoft.com/office/powerpoint/2010/main">
    <mc:Choice Requires="p14">
      <p:transition spd="slow" p14:dur="2000" advTm="22100"/>
    </mc:Choice>
    <mc:Fallback xmlns="">
      <p:transition spd="slow" advTm="2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557839-0362-4511-A91E-178ED98449D7}"/>
              </a:ext>
            </a:extLst>
          </p:cNvPr>
          <p:cNvSpPr>
            <a:spLocks noGrp="1"/>
          </p:cNvSpPr>
          <p:nvPr>
            <p:ph type="title"/>
          </p:nvPr>
        </p:nvSpPr>
        <p:spPr/>
        <p:txBody>
          <a:bodyPr/>
          <a:lstStyle/>
          <a:p>
            <a:r>
              <a:rPr lang="en-US"/>
              <a:t>A Suitable Derivative to Incorporate</a:t>
            </a:r>
          </a:p>
        </p:txBody>
      </p:sp>
      <p:sp>
        <p:nvSpPr>
          <p:cNvPr id="4" name="Slide Number Placeholder 3">
            <a:extLst>
              <a:ext uri="{FF2B5EF4-FFF2-40B4-BE49-F238E27FC236}">
                <a16:creationId xmlns:a16="http://schemas.microsoft.com/office/drawing/2014/main" xmlns="" id="{0DBBE053-0867-4FE0-8C7A-135813C9C104}"/>
              </a:ext>
            </a:extLst>
          </p:cNvPr>
          <p:cNvSpPr>
            <a:spLocks noGrp="1"/>
          </p:cNvSpPr>
          <p:nvPr>
            <p:ph type="sldNum" sz="quarter" idx="12"/>
          </p:nvPr>
        </p:nvSpPr>
        <p:spPr/>
        <p:txBody>
          <a:bodyPr/>
          <a:lstStyle/>
          <a:p>
            <a:fld id="{E059DCB2-5B26-4C95-A788-4652E3CC6499}" type="slidenum">
              <a:rPr lang="en-US" smtClean="0"/>
              <a:t>10</a:t>
            </a:fld>
            <a:endParaRPr lang="en-US"/>
          </a:p>
        </p:txBody>
      </p:sp>
      <p:pic>
        <p:nvPicPr>
          <p:cNvPr id="7" name="Picture 6" descr="Logo&#10;&#10;Description automatically generated">
            <a:extLst>
              <a:ext uri="{FF2B5EF4-FFF2-40B4-BE49-F238E27FC236}">
                <a16:creationId xmlns:a16="http://schemas.microsoft.com/office/drawing/2014/main" xmlns="" id="{2DE99378-F8DB-4B27-8F1D-1A5E2B057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077" y="1683853"/>
            <a:ext cx="6327323" cy="448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06.551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97707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CEE53-1D5E-4465-810D-ED0470974443}"/>
              </a:ext>
            </a:extLst>
          </p:cNvPr>
          <p:cNvSpPr>
            <a:spLocks noGrp="1"/>
          </p:cNvSpPr>
          <p:nvPr>
            <p:ph type="title"/>
          </p:nvPr>
        </p:nvSpPr>
        <p:spPr/>
        <p:txBody>
          <a:bodyPr/>
          <a:lstStyle/>
          <a:p>
            <a:r>
              <a:rPr lang="en-US"/>
              <a:t>TumorSelect</a:t>
            </a:r>
            <a:r>
              <a:rPr lang="en-US" baseline="30000"/>
              <a:t>®</a:t>
            </a:r>
            <a:r>
              <a:rPr lang="en-US"/>
              <a:t> Paclitaxel Lysosomal Release</a:t>
            </a:r>
          </a:p>
        </p:txBody>
      </p:sp>
      <p:sp>
        <p:nvSpPr>
          <p:cNvPr id="4" name="Slide Number Placeholder 3">
            <a:extLst>
              <a:ext uri="{FF2B5EF4-FFF2-40B4-BE49-F238E27FC236}">
                <a16:creationId xmlns:a16="http://schemas.microsoft.com/office/drawing/2014/main" xmlns="" id="{8D783B57-B513-4E2F-BC2C-769A9A6C3406}"/>
              </a:ext>
            </a:extLst>
          </p:cNvPr>
          <p:cNvSpPr>
            <a:spLocks noGrp="1"/>
          </p:cNvSpPr>
          <p:nvPr>
            <p:ph type="sldNum" sz="quarter" idx="12"/>
          </p:nvPr>
        </p:nvSpPr>
        <p:spPr/>
        <p:txBody>
          <a:bodyPr/>
          <a:lstStyle/>
          <a:p>
            <a:fld id="{E059DCB2-5B26-4C95-A788-4652E3CC6499}" type="slidenum">
              <a:rPr lang="en-US" smtClean="0"/>
              <a:t>11</a:t>
            </a:fld>
            <a:endParaRPr lang="en-US"/>
          </a:p>
        </p:txBody>
      </p:sp>
      <p:pic>
        <p:nvPicPr>
          <p:cNvPr id="5" name="Picture 4">
            <a:extLst>
              <a:ext uri="{FF2B5EF4-FFF2-40B4-BE49-F238E27FC236}">
                <a16:creationId xmlns:a16="http://schemas.microsoft.com/office/drawing/2014/main" xmlns="" id="{9DD3B6F4-02C5-4540-86B6-D30807AD0C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9100" y="2318068"/>
            <a:ext cx="8305800" cy="2863532"/>
          </a:xfrm>
          <a:prstGeom prst="rect">
            <a:avLst/>
          </a:prstGeom>
          <a:noFill/>
        </p:spPr>
      </p:pic>
      <p:pic>
        <p:nvPicPr>
          <p:cNvPr id="7" name="Picture 6" descr="Logo&#10;&#10;Description automatically generated">
            <a:extLst>
              <a:ext uri="{FF2B5EF4-FFF2-40B4-BE49-F238E27FC236}">
                <a16:creationId xmlns:a16="http://schemas.microsoft.com/office/drawing/2014/main" xmlns="" id="{8100A3CC-29B1-4B5D-ACFC-7DBC4FDC7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003.8316" end="1493.421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9734299"/>
      </p:ext>
    </p:extLst>
  </p:cSld>
  <p:clrMapOvr>
    <a:masterClrMapping/>
  </p:clrMapOvr>
  <mc:AlternateContent xmlns:mc="http://schemas.openxmlformats.org/markup-compatibility/2006" xmlns:p14="http://schemas.microsoft.com/office/powerpoint/2010/main">
    <mc:Choice Requires="p14">
      <p:transition spd="slow" p14:dur="2000" advTm="32800"/>
    </mc:Choice>
    <mc:Fallback xmlns="">
      <p:transition spd="slow" advTm="3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142D3-01BF-4AAD-B180-2D1E1FCA2CF9}"/>
              </a:ext>
            </a:extLst>
          </p:cNvPr>
          <p:cNvSpPr>
            <a:spLocks noGrp="1"/>
          </p:cNvSpPr>
          <p:nvPr>
            <p:ph type="title"/>
          </p:nvPr>
        </p:nvSpPr>
        <p:spPr>
          <a:xfrm>
            <a:off x="628650" y="2225675"/>
            <a:ext cx="7886700" cy="2225674"/>
          </a:xfrm>
        </p:spPr>
        <p:txBody>
          <a:bodyPr>
            <a:normAutofit fontScale="90000"/>
          </a:bodyPr>
          <a:lstStyle/>
          <a:p>
            <a:r>
              <a:rPr lang="en-US"/>
              <a:t>Does the Construct of the Cytotoxic Drug and Delivery Formulation Retain Efficacy and Improve TI?</a:t>
            </a:r>
          </a:p>
        </p:txBody>
      </p:sp>
      <p:sp>
        <p:nvSpPr>
          <p:cNvPr id="4" name="Slide Number Placeholder 3">
            <a:extLst>
              <a:ext uri="{FF2B5EF4-FFF2-40B4-BE49-F238E27FC236}">
                <a16:creationId xmlns:a16="http://schemas.microsoft.com/office/drawing/2014/main" xmlns="" id="{3C8DDB56-364A-4BD6-A4DA-79D8461EEE45}"/>
              </a:ext>
            </a:extLst>
          </p:cNvPr>
          <p:cNvSpPr>
            <a:spLocks noGrp="1"/>
          </p:cNvSpPr>
          <p:nvPr>
            <p:ph type="sldNum" sz="quarter" idx="12"/>
          </p:nvPr>
        </p:nvSpPr>
        <p:spPr/>
        <p:txBody>
          <a:bodyPr/>
          <a:lstStyle/>
          <a:p>
            <a:fld id="{E059DCB2-5B26-4C95-A788-4652E3CC6499}" type="slidenum">
              <a:rPr lang="en-US" smtClean="0"/>
              <a:t>12</a:t>
            </a:fld>
            <a:endParaRPr lang="en-US"/>
          </a:p>
        </p:txBody>
      </p:sp>
      <p:pic>
        <p:nvPicPr>
          <p:cNvPr id="6" name="Picture 5" descr="Logo&#10;&#10;Description automatically generated">
            <a:extLst>
              <a:ext uri="{FF2B5EF4-FFF2-40B4-BE49-F238E27FC236}">
                <a16:creationId xmlns:a16="http://schemas.microsoft.com/office/drawing/2014/main" xmlns="" id="{30422E45-D828-4F2B-9903-8F33F24FD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820.6759" end="1410.887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179753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4EBD3-8554-4A1E-879C-85C68FB169A7}"/>
              </a:ext>
            </a:extLst>
          </p:cNvPr>
          <p:cNvSpPr>
            <a:spLocks noGrp="1"/>
          </p:cNvSpPr>
          <p:nvPr>
            <p:ph type="title"/>
          </p:nvPr>
        </p:nvSpPr>
        <p:spPr>
          <a:xfrm>
            <a:off x="628650" y="341478"/>
            <a:ext cx="7886700" cy="625474"/>
          </a:xfrm>
        </p:spPr>
        <p:txBody>
          <a:bodyPr>
            <a:normAutofit fontScale="90000"/>
          </a:bodyPr>
          <a:lstStyle/>
          <a:p>
            <a:r>
              <a:rPr lang="en-US" sz="3200" dirty="0" smtClean="0"/>
              <a:t>Dose Response Study in Murine Model of </a:t>
            </a:r>
            <a:r>
              <a:rPr lang="en-US" sz="3200" dirty="0"/>
              <a:t>H</a:t>
            </a:r>
            <a:r>
              <a:rPr lang="en-US" sz="3200" dirty="0" smtClean="0"/>
              <a:t>uman Breast Cancer</a:t>
            </a:r>
            <a:endParaRPr lang="en-US" sz="3200" dirty="0"/>
          </a:p>
        </p:txBody>
      </p:sp>
      <p:sp>
        <p:nvSpPr>
          <p:cNvPr id="3" name="Content Placeholder 2">
            <a:extLst>
              <a:ext uri="{FF2B5EF4-FFF2-40B4-BE49-F238E27FC236}">
                <a16:creationId xmlns:a16="http://schemas.microsoft.com/office/drawing/2014/main" xmlns="" id="{1D387851-7014-4148-9F19-518F7D87B7BD}"/>
              </a:ext>
            </a:extLst>
          </p:cNvPr>
          <p:cNvSpPr>
            <a:spLocks noGrp="1"/>
          </p:cNvSpPr>
          <p:nvPr>
            <p:ph idx="1"/>
          </p:nvPr>
        </p:nvSpPr>
        <p:spPr>
          <a:xfrm>
            <a:off x="266700" y="5375777"/>
            <a:ext cx="8610600" cy="1271004"/>
          </a:xfrm>
        </p:spPr>
        <p:txBody>
          <a:bodyPr>
            <a:normAutofit/>
          </a:bodyPr>
          <a:lstStyle/>
          <a:p>
            <a:pPr marL="0" indent="0" algn="just">
              <a:buNone/>
            </a:pPr>
            <a:r>
              <a:rPr lang="en-US" altLang="en-US" sz="1200" b="0">
                <a:latin typeface="Verdana" panose="020B0604030504040204" pitchFamily="34" charset="0"/>
                <a:ea typeface="Verdana" panose="020B0604030504040204" pitchFamily="34" charset="0"/>
                <a:cs typeface="Verdana" panose="020B0604030504040204" pitchFamily="34" charset="0"/>
              </a:rPr>
              <a:t>Mice were divided into 6 groups (5 mice in each group). All test articles were administered to mice for the five consecutive days via intravenous (iv) injections. Group #1 received  drug-free lipid formulation ([0], open squares) and groups 2-5 received 23.7, 35.7, 47.1, and 72.6 mg/kg of formulated ART-207 (filled squares). Group #6 received 15 mg/kg of Cremophor EL/EtOH paclitaxel (open circles).  Each point on the curves represents  mean  mouse weight assessed for each drug and vehicle treated group at the day of assessment (indicated in graph). The mean group cutoff is two animals per group. Effect is expressed as % of mean mouse weight assessed for each group prior to the first treatment at Day 0. </a:t>
            </a:r>
          </a:p>
        </p:txBody>
      </p:sp>
      <p:sp>
        <p:nvSpPr>
          <p:cNvPr id="4" name="Slide Number Placeholder 3">
            <a:extLst>
              <a:ext uri="{FF2B5EF4-FFF2-40B4-BE49-F238E27FC236}">
                <a16:creationId xmlns:a16="http://schemas.microsoft.com/office/drawing/2014/main" xmlns="" id="{F441E94C-4EE7-4C26-8C9E-3E5D55F2C11C}"/>
              </a:ext>
            </a:extLst>
          </p:cNvPr>
          <p:cNvSpPr>
            <a:spLocks noGrp="1"/>
          </p:cNvSpPr>
          <p:nvPr>
            <p:ph type="sldNum" sz="quarter" idx="12"/>
          </p:nvPr>
        </p:nvSpPr>
        <p:spPr/>
        <p:txBody>
          <a:bodyPr/>
          <a:lstStyle/>
          <a:p>
            <a:fld id="{E059DCB2-5B26-4C95-A788-4652E3CC6499}" type="slidenum">
              <a:rPr lang="en-US" smtClean="0"/>
              <a:t>13</a:t>
            </a:fld>
            <a:endParaRPr lang="en-US"/>
          </a:p>
        </p:txBody>
      </p:sp>
      <p:pic>
        <p:nvPicPr>
          <p:cNvPr id="5" name="Chart 9">
            <a:extLst>
              <a:ext uri="{FF2B5EF4-FFF2-40B4-BE49-F238E27FC236}">
                <a16:creationId xmlns:a16="http://schemas.microsoft.com/office/drawing/2014/main" xmlns="" id="{20DB5ADC-DD60-4663-9B73-9561C0F616F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1257935"/>
            <a:ext cx="84137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5532855"/>
      </p:ext>
    </p:extLst>
  </p:cSld>
  <p:clrMapOvr>
    <a:masterClrMapping/>
  </p:clrMapOvr>
  <mc:AlternateContent xmlns:mc="http://schemas.openxmlformats.org/markup-compatibility/2006" xmlns:p14="http://schemas.microsoft.com/office/powerpoint/2010/main">
    <mc:Choice Requires="p14">
      <p:transition spd="slow" p14:dur="2000" advTm="28100"/>
    </mc:Choice>
    <mc:Fallback xmlns="">
      <p:transition spd="slow" advTm="2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C0FD15-C61C-4976-A1F5-762E77439F87}"/>
              </a:ext>
            </a:extLst>
          </p:cNvPr>
          <p:cNvSpPr>
            <a:spLocks noGrp="1"/>
          </p:cNvSpPr>
          <p:nvPr>
            <p:ph type="title"/>
          </p:nvPr>
        </p:nvSpPr>
        <p:spPr>
          <a:xfrm>
            <a:off x="190500" y="330200"/>
            <a:ext cx="8763000" cy="701674"/>
          </a:xfrm>
        </p:spPr>
        <p:txBody>
          <a:bodyPr>
            <a:normAutofit/>
          </a:bodyPr>
          <a:lstStyle/>
          <a:p>
            <a:r>
              <a:rPr lang="en-US" sz="2400"/>
              <a:t>TumorSelect</a:t>
            </a:r>
            <a:r>
              <a:rPr lang="en-US" sz="2400" baseline="30000"/>
              <a:t>®</a:t>
            </a:r>
            <a:r>
              <a:rPr lang="en-US" sz="2400"/>
              <a:t> Paclitaxel vs Taxol</a:t>
            </a:r>
            <a:r>
              <a:rPr lang="en-US" sz="2400" baseline="30000"/>
              <a:t>®</a:t>
            </a:r>
            <a:r>
              <a:rPr lang="en-US" sz="2400"/>
              <a:t> Mouse Weight</a:t>
            </a:r>
          </a:p>
        </p:txBody>
      </p:sp>
      <p:sp>
        <p:nvSpPr>
          <p:cNvPr id="3" name="Content Placeholder 2">
            <a:extLst>
              <a:ext uri="{FF2B5EF4-FFF2-40B4-BE49-F238E27FC236}">
                <a16:creationId xmlns:a16="http://schemas.microsoft.com/office/drawing/2014/main" xmlns="" id="{DFCE79E7-C015-4A67-90CE-94F019FD4774}"/>
              </a:ext>
            </a:extLst>
          </p:cNvPr>
          <p:cNvSpPr>
            <a:spLocks noGrp="1"/>
          </p:cNvSpPr>
          <p:nvPr>
            <p:ph idx="1"/>
          </p:nvPr>
        </p:nvSpPr>
        <p:spPr>
          <a:xfrm>
            <a:off x="381000" y="5289550"/>
            <a:ext cx="8382000" cy="1066801"/>
          </a:xfrm>
        </p:spPr>
        <p:txBody>
          <a:bodyPr>
            <a:normAutofit fontScale="92500" lnSpcReduction="20000"/>
          </a:bodyPr>
          <a:lstStyle/>
          <a:p>
            <a:pPr marL="0" indent="0" algn="just">
              <a:buNone/>
            </a:pPr>
            <a:r>
              <a:rPr lang="en-US" altLang="en-US" sz="1200" b="0">
                <a:latin typeface="+mn-lt"/>
                <a:cs typeface="Times New Roman" panose="02020603050405020304" pitchFamily="18" charset="0"/>
              </a:rPr>
              <a:t>Mice were divided into 6 groups (5 mice in each group). All test articles were administered to mice for the five consecutive days via intravenous (iv) injections. Group #1 received  drug-free lipid formulation ([0], open squares) and groups 2-5 received 23.7, 35.7, 47.1, and 72.6 mg/kg of formulated ART-207 (filled squares). Group #6 received 15 mg/kg of Paclitaxel (open circles).  Each point on the curves represents  mean  mouse weight assessed for each drug and vehicle treated group at the day of assessment (indicated in graph). Tumored mouse weight was corrected on the weight of tumor. The mean group cutoff is two animals per group. Effect is expressed as % of mean mouse weight assessed for each group prior to the first treatment at Day 0. Four of 5 mice died of toxicity in the paclitaxel group before day 10.</a:t>
            </a:r>
            <a:endParaRPr lang="en-US" sz="1200" b="0">
              <a:latin typeface="+mn-lt"/>
            </a:endParaRPr>
          </a:p>
        </p:txBody>
      </p:sp>
      <p:sp>
        <p:nvSpPr>
          <p:cNvPr id="4" name="Slide Number Placeholder 3">
            <a:extLst>
              <a:ext uri="{FF2B5EF4-FFF2-40B4-BE49-F238E27FC236}">
                <a16:creationId xmlns:a16="http://schemas.microsoft.com/office/drawing/2014/main" xmlns="" id="{4F30723C-27B3-458E-B01A-BC223DD2BAA2}"/>
              </a:ext>
            </a:extLst>
          </p:cNvPr>
          <p:cNvSpPr>
            <a:spLocks noGrp="1"/>
          </p:cNvSpPr>
          <p:nvPr>
            <p:ph type="sldNum" sz="quarter" idx="12"/>
          </p:nvPr>
        </p:nvSpPr>
        <p:spPr/>
        <p:txBody>
          <a:bodyPr/>
          <a:lstStyle/>
          <a:p>
            <a:fld id="{E059DCB2-5B26-4C95-A788-4652E3CC6499}" type="slidenum">
              <a:rPr lang="en-US" smtClean="0"/>
              <a:t>14</a:t>
            </a:fld>
            <a:endParaRPr lang="en-US"/>
          </a:p>
        </p:txBody>
      </p:sp>
      <p:graphicFrame>
        <p:nvGraphicFramePr>
          <p:cNvPr id="5" name="Content Placeholder 7">
            <a:extLst>
              <a:ext uri="{FF2B5EF4-FFF2-40B4-BE49-F238E27FC236}">
                <a16:creationId xmlns:a16="http://schemas.microsoft.com/office/drawing/2014/main" xmlns="" id="{8B21A579-4C6E-463C-AC0B-089A215F79D9}"/>
              </a:ext>
            </a:extLst>
          </p:cNvPr>
          <p:cNvGraphicFramePr>
            <a:graphicFrameLocks/>
          </p:cNvGraphicFramePr>
          <p:nvPr/>
        </p:nvGraphicFramePr>
        <p:xfrm>
          <a:off x="454025" y="1025371"/>
          <a:ext cx="8229600" cy="40386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852387"/>
      </p:ext>
    </p:extLst>
  </p:cSld>
  <p:clrMapOvr>
    <a:masterClrMapping/>
  </p:clrMapOvr>
  <mc:AlternateContent xmlns:mc="http://schemas.openxmlformats.org/markup-compatibility/2006" xmlns:p14="http://schemas.microsoft.com/office/powerpoint/2010/main">
    <mc:Choice Requires="p14">
      <p:transition spd="slow" p14:dur="2000" advTm="82200"/>
    </mc:Choice>
    <mc:Fallback xmlns="">
      <p:transition spd="slow" advTm="8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094195-D61E-496A-86D8-5EAA2FB676A4}"/>
              </a:ext>
            </a:extLst>
          </p:cNvPr>
          <p:cNvSpPr>
            <a:spLocks noGrp="1"/>
          </p:cNvSpPr>
          <p:nvPr>
            <p:ph type="title"/>
          </p:nvPr>
        </p:nvSpPr>
        <p:spPr>
          <a:xfrm>
            <a:off x="228600" y="365127"/>
            <a:ext cx="8686800" cy="701674"/>
          </a:xfrm>
        </p:spPr>
        <p:txBody>
          <a:bodyPr>
            <a:normAutofit/>
          </a:bodyPr>
          <a:lstStyle/>
          <a:p>
            <a:r>
              <a:rPr lang="en-US" sz="2600"/>
              <a:t>Pancreatic Growth Comparison to Abraxane</a:t>
            </a:r>
            <a:r>
              <a:rPr lang="en-US" sz="2600" baseline="30000"/>
              <a:t>®</a:t>
            </a:r>
          </a:p>
        </p:txBody>
      </p:sp>
      <p:sp>
        <p:nvSpPr>
          <p:cNvPr id="4" name="Slide Number Placeholder 3">
            <a:extLst>
              <a:ext uri="{FF2B5EF4-FFF2-40B4-BE49-F238E27FC236}">
                <a16:creationId xmlns:a16="http://schemas.microsoft.com/office/drawing/2014/main" xmlns="" id="{A773BE90-755C-47F5-B674-E54E46807280}"/>
              </a:ext>
            </a:extLst>
          </p:cNvPr>
          <p:cNvSpPr>
            <a:spLocks noGrp="1"/>
          </p:cNvSpPr>
          <p:nvPr>
            <p:ph type="sldNum" sz="quarter" idx="12"/>
          </p:nvPr>
        </p:nvSpPr>
        <p:spPr/>
        <p:txBody>
          <a:bodyPr/>
          <a:lstStyle/>
          <a:p>
            <a:fld id="{E059DCB2-5B26-4C95-A788-4652E3CC6499}" type="slidenum">
              <a:rPr lang="en-US" smtClean="0"/>
              <a:t>15</a:t>
            </a:fld>
            <a:endParaRPr lang="en-US"/>
          </a:p>
        </p:txBody>
      </p:sp>
      <p:graphicFrame>
        <p:nvGraphicFramePr>
          <p:cNvPr id="5" name="Chart 4">
            <a:extLst>
              <a:ext uri="{FF2B5EF4-FFF2-40B4-BE49-F238E27FC236}">
                <a16:creationId xmlns:a16="http://schemas.microsoft.com/office/drawing/2014/main" xmlns="" id="{F551651E-D3E2-46D1-9B37-E1A8D5B9FC2B}"/>
              </a:ext>
            </a:extLst>
          </p:cNvPr>
          <p:cNvGraphicFramePr/>
          <p:nvPr>
            <p:extLst>
              <p:ext uri="{D42A27DB-BD31-4B8C-83A1-F6EECF244321}">
                <p14:modId xmlns:p14="http://schemas.microsoft.com/office/powerpoint/2010/main" val="3309935661"/>
              </p:ext>
            </p:extLst>
          </p:nvPr>
        </p:nvGraphicFramePr>
        <p:xfrm>
          <a:off x="1257300" y="1066801"/>
          <a:ext cx="6629400" cy="441023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xmlns="" id="{611EBE4D-38FC-446A-BC9D-2BE746AEC65E}"/>
              </a:ext>
            </a:extLst>
          </p:cNvPr>
          <p:cNvSpPr txBox="1"/>
          <p:nvPr/>
        </p:nvSpPr>
        <p:spPr>
          <a:xfrm>
            <a:off x="304800" y="5638800"/>
            <a:ext cx="8210550" cy="830997"/>
          </a:xfrm>
          <a:prstGeom prst="rect">
            <a:avLst/>
          </a:prstGeom>
          <a:noFill/>
        </p:spPr>
        <p:txBody>
          <a:bodyPr wrap="square" rtlCol="0">
            <a:spAutoFit/>
          </a:bodyPr>
          <a:lstStyle/>
          <a:p>
            <a:pPr algn="just"/>
            <a:r>
              <a:rPr lang="en-US" sz="1600">
                <a:solidFill>
                  <a:schemeClr val="bg2">
                    <a:lumMod val="10000"/>
                  </a:schemeClr>
                </a:solidFill>
                <a:effectLst/>
                <a:ea typeface="Calibri" panose="020F0502020204030204" pitchFamily="34" charset="0"/>
              </a:rPr>
              <a:t>MIA-PaCa-2 (ATCC, Manassas, VA) was implanted in NOD </a:t>
            </a:r>
            <a:r>
              <a:rPr lang="en-US" sz="1600" err="1">
                <a:solidFill>
                  <a:schemeClr val="bg2">
                    <a:lumMod val="10000"/>
                  </a:schemeClr>
                </a:solidFill>
                <a:effectLst/>
                <a:ea typeface="Calibri" panose="020F0502020204030204" pitchFamily="34" charset="0"/>
              </a:rPr>
              <a:t>scid</a:t>
            </a:r>
            <a:r>
              <a:rPr lang="en-US" sz="1600">
                <a:solidFill>
                  <a:schemeClr val="bg2">
                    <a:lumMod val="10000"/>
                  </a:schemeClr>
                </a:solidFill>
                <a:effectLst/>
                <a:ea typeface="Calibri" panose="020F0502020204030204" pitchFamily="34" charset="0"/>
              </a:rPr>
              <a:t> (NSG) female mice, and the animals were dosed with TumorSelect</a:t>
            </a:r>
            <a:r>
              <a:rPr lang="en-US" sz="1600" baseline="30000">
                <a:solidFill>
                  <a:schemeClr val="bg2">
                    <a:lumMod val="10000"/>
                  </a:schemeClr>
                </a:solidFill>
                <a:effectLst/>
                <a:ea typeface="Calibri" panose="020F0502020204030204" pitchFamily="34" charset="0"/>
              </a:rPr>
              <a:t>®</a:t>
            </a:r>
            <a:r>
              <a:rPr lang="en-US" sz="1600">
                <a:solidFill>
                  <a:schemeClr val="bg2">
                    <a:lumMod val="10000"/>
                  </a:schemeClr>
                </a:solidFill>
                <a:effectLst/>
                <a:ea typeface="Calibri" panose="020F0502020204030204" pitchFamily="34" charset="0"/>
              </a:rPr>
              <a:t> paclitaxel with a comparison positive control of Abraxane</a:t>
            </a:r>
            <a:r>
              <a:rPr lang="en-US" sz="1600" baseline="30000">
                <a:solidFill>
                  <a:schemeClr val="bg2">
                    <a:lumMod val="10000"/>
                  </a:schemeClr>
                </a:solidFill>
                <a:effectLst/>
                <a:ea typeface="Calibri" panose="020F0502020204030204" pitchFamily="34" charset="0"/>
              </a:rPr>
              <a:t>®</a:t>
            </a:r>
            <a:endParaRPr lang="en-US" sz="1600">
              <a:solidFill>
                <a:schemeClr val="bg2">
                  <a:lumMod val="10000"/>
                </a:schemeClr>
              </a:solidFill>
            </a:endParaRPr>
          </a:p>
        </p:txBody>
      </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222.065" end="858.921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6189197"/>
      </p:ext>
    </p:extLst>
  </p:cSld>
  <p:clrMapOvr>
    <a:masterClrMapping/>
  </p:clrMapOvr>
  <mc:AlternateContent xmlns:mc="http://schemas.openxmlformats.org/markup-compatibility/2006" xmlns:p14="http://schemas.microsoft.com/office/powerpoint/2010/main">
    <mc:Choice Requires="p14">
      <p:transition spd="slow" p14:dur="2000" advTm="54200"/>
    </mc:Choice>
    <mc:Fallback xmlns="">
      <p:transition spd="slow" advTm="5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15A5C-01DD-4CAD-AFB6-C272A79E7311}"/>
              </a:ext>
            </a:extLst>
          </p:cNvPr>
          <p:cNvSpPr>
            <a:spLocks noGrp="1"/>
          </p:cNvSpPr>
          <p:nvPr>
            <p:ph type="title"/>
          </p:nvPr>
        </p:nvSpPr>
        <p:spPr>
          <a:xfrm>
            <a:off x="628650" y="2590800"/>
            <a:ext cx="7886700" cy="1325563"/>
          </a:xfrm>
        </p:spPr>
        <p:txBody>
          <a:bodyPr/>
          <a:lstStyle/>
          <a:p>
            <a:r>
              <a:rPr lang="en-US"/>
              <a:t>Do We obtain Tumor Selective Delivery?</a:t>
            </a:r>
          </a:p>
        </p:txBody>
      </p:sp>
      <p:sp>
        <p:nvSpPr>
          <p:cNvPr id="4" name="Slide Number Placeholder 3">
            <a:extLst>
              <a:ext uri="{FF2B5EF4-FFF2-40B4-BE49-F238E27FC236}">
                <a16:creationId xmlns:a16="http://schemas.microsoft.com/office/drawing/2014/main" xmlns="" id="{36CA49CD-08F9-482F-BB58-5F455CC2C313}"/>
              </a:ext>
            </a:extLst>
          </p:cNvPr>
          <p:cNvSpPr>
            <a:spLocks noGrp="1"/>
          </p:cNvSpPr>
          <p:nvPr>
            <p:ph type="sldNum" sz="quarter" idx="12"/>
          </p:nvPr>
        </p:nvSpPr>
        <p:spPr/>
        <p:txBody>
          <a:bodyPr/>
          <a:lstStyle/>
          <a:p>
            <a:fld id="{E059DCB2-5B26-4C95-A788-4652E3CC6499}" type="slidenum">
              <a:rPr lang="en-US" smtClean="0"/>
              <a:t>16</a:t>
            </a:fld>
            <a:endParaRPr lang="en-US"/>
          </a:p>
        </p:txBody>
      </p:sp>
      <p:pic>
        <p:nvPicPr>
          <p:cNvPr id="6" name="Picture 5" descr="Logo&#10;&#10;Description automatically generated">
            <a:extLst>
              <a:ext uri="{FF2B5EF4-FFF2-40B4-BE49-F238E27FC236}">
                <a16:creationId xmlns:a16="http://schemas.microsoft.com/office/drawing/2014/main" xmlns="" id="{AF5D7051-5A93-439C-99F4-4EA711113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869.1627" end="686.549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54572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21546-B343-4D6A-A2F6-08513FB3308A}"/>
              </a:ext>
            </a:extLst>
          </p:cNvPr>
          <p:cNvSpPr>
            <a:spLocks noGrp="1"/>
          </p:cNvSpPr>
          <p:nvPr>
            <p:ph type="title"/>
          </p:nvPr>
        </p:nvSpPr>
        <p:spPr>
          <a:xfrm>
            <a:off x="628650" y="136525"/>
            <a:ext cx="7886700" cy="1235075"/>
          </a:xfrm>
        </p:spPr>
        <p:txBody>
          <a:bodyPr>
            <a:normAutofit fontScale="90000"/>
          </a:bodyPr>
          <a:lstStyle/>
          <a:p>
            <a:r>
              <a:rPr lang="en-US"/>
              <a:t>TumorSelect</a:t>
            </a:r>
            <a:r>
              <a:rPr lang="en-US" baseline="30000"/>
              <a:t>®</a:t>
            </a:r>
            <a:r>
              <a:rPr lang="en-US"/>
              <a:t> Paclitaxel vs Cremophor</a:t>
            </a:r>
            <a:r>
              <a:rPr lang="en-US" baseline="30000"/>
              <a:t>®</a:t>
            </a:r>
            <a:r>
              <a:rPr lang="en-US"/>
              <a:t>/EtOH Paclitaxel Single Bolus Injection</a:t>
            </a:r>
          </a:p>
        </p:txBody>
      </p:sp>
      <p:sp>
        <p:nvSpPr>
          <p:cNvPr id="4" name="Slide Number Placeholder 3">
            <a:extLst>
              <a:ext uri="{FF2B5EF4-FFF2-40B4-BE49-F238E27FC236}">
                <a16:creationId xmlns:a16="http://schemas.microsoft.com/office/drawing/2014/main" xmlns="" id="{66411A95-C348-4CF9-B342-A7E8DE647EB8}"/>
              </a:ext>
            </a:extLst>
          </p:cNvPr>
          <p:cNvSpPr>
            <a:spLocks noGrp="1"/>
          </p:cNvSpPr>
          <p:nvPr>
            <p:ph type="sldNum" sz="quarter" idx="12"/>
          </p:nvPr>
        </p:nvSpPr>
        <p:spPr/>
        <p:txBody>
          <a:bodyPr/>
          <a:lstStyle/>
          <a:p>
            <a:fld id="{E059DCB2-5B26-4C95-A788-4652E3CC6499}" type="slidenum">
              <a:rPr lang="en-US" smtClean="0"/>
              <a:t>17</a:t>
            </a:fld>
            <a:endParaRPr lang="en-US"/>
          </a:p>
        </p:txBody>
      </p:sp>
      <p:pic>
        <p:nvPicPr>
          <p:cNvPr id="12" name="Picture 11">
            <a:extLst>
              <a:ext uri="{FF2B5EF4-FFF2-40B4-BE49-F238E27FC236}">
                <a16:creationId xmlns:a16="http://schemas.microsoft.com/office/drawing/2014/main" xmlns="" id="{BDDA9C08-B629-4071-80FE-9A91876C5321}"/>
              </a:ext>
            </a:extLst>
          </p:cNvPr>
          <p:cNvPicPr>
            <a:picLocks noChangeAspect="1"/>
          </p:cNvPicPr>
          <p:nvPr/>
        </p:nvPicPr>
        <p:blipFill>
          <a:blip r:embed="rId4"/>
          <a:stretch>
            <a:fillRect/>
          </a:stretch>
        </p:blipFill>
        <p:spPr>
          <a:xfrm>
            <a:off x="789104" y="1524001"/>
            <a:ext cx="7565792" cy="4566300"/>
          </a:xfrm>
          <a:prstGeom prst="rect">
            <a:avLst/>
          </a:prstGeom>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966.7723" end="1912.870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4213028"/>
      </p:ext>
    </p:extLst>
  </p:cSld>
  <p:clrMapOvr>
    <a:masterClrMapping/>
  </p:clrMapOvr>
  <mc:AlternateContent xmlns:mc="http://schemas.openxmlformats.org/markup-compatibility/2006" xmlns:p14="http://schemas.microsoft.com/office/powerpoint/2010/main">
    <mc:Choice Requires="p14">
      <p:transition spd="slow" p14:dur="2000" advTm="56250"/>
    </mc:Choice>
    <mc:Fallback xmlns="">
      <p:transition spd="slow" advTm="5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0D085F-8268-4B0E-B62E-03C5FCA6A1F2}"/>
              </a:ext>
            </a:extLst>
          </p:cNvPr>
          <p:cNvSpPr>
            <a:spLocks noGrp="1"/>
          </p:cNvSpPr>
          <p:nvPr>
            <p:ph type="title"/>
          </p:nvPr>
        </p:nvSpPr>
        <p:spPr/>
        <p:txBody>
          <a:bodyPr/>
          <a:lstStyle/>
          <a:p>
            <a:r>
              <a:rPr lang="en-US"/>
              <a:t>Delivery Efficiency of TumorSelect</a:t>
            </a:r>
            <a:r>
              <a:rPr lang="en-US" baseline="30000"/>
              <a:t>®</a:t>
            </a:r>
            <a:r>
              <a:rPr lang="en-US"/>
              <a:t> Paclitaxel</a:t>
            </a:r>
          </a:p>
        </p:txBody>
      </p:sp>
      <p:sp>
        <p:nvSpPr>
          <p:cNvPr id="3" name="Content Placeholder 2">
            <a:extLst>
              <a:ext uri="{FF2B5EF4-FFF2-40B4-BE49-F238E27FC236}">
                <a16:creationId xmlns:a16="http://schemas.microsoft.com/office/drawing/2014/main" xmlns="" id="{3CED693D-2AE9-4D28-BE2E-071F399C1F82}"/>
              </a:ext>
            </a:extLst>
          </p:cNvPr>
          <p:cNvSpPr>
            <a:spLocks noGrp="1"/>
          </p:cNvSpPr>
          <p:nvPr>
            <p:ph idx="1"/>
          </p:nvPr>
        </p:nvSpPr>
        <p:spPr>
          <a:xfrm>
            <a:off x="628650" y="5943600"/>
            <a:ext cx="7886700" cy="688975"/>
          </a:xfrm>
        </p:spPr>
        <p:txBody>
          <a:bodyPr>
            <a:normAutofit fontScale="92500"/>
          </a:bodyPr>
          <a:lstStyle/>
          <a:p>
            <a:pPr marL="0" indent="0">
              <a:buNone/>
            </a:pPr>
            <a:r>
              <a:rPr lang="en-US" sz="1800" b="0"/>
              <a:t>Over 480 minutes, the delivery efficiency of total TumorSelect</a:t>
            </a:r>
            <a:r>
              <a:rPr lang="en-US" sz="1800" b="0" baseline="30000"/>
              <a:t>®</a:t>
            </a:r>
            <a:r>
              <a:rPr lang="en-US" sz="1800" b="0"/>
              <a:t> paclitaxel is 4.8-fold higher than that of Cremophor</a:t>
            </a:r>
            <a:r>
              <a:rPr lang="en-US" sz="1800" b="0" baseline="30000"/>
              <a:t>®</a:t>
            </a:r>
            <a:r>
              <a:rPr lang="en-US" sz="1800" b="0"/>
              <a:t>/EtOH paclitaxel</a:t>
            </a:r>
          </a:p>
        </p:txBody>
      </p:sp>
      <p:sp>
        <p:nvSpPr>
          <p:cNvPr id="4" name="Slide Number Placeholder 3">
            <a:extLst>
              <a:ext uri="{FF2B5EF4-FFF2-40B4-BE49-F238E27FC236}">
                <a16:creationId xmlns:a16="http://schemas.microsoft.com/office/drawing/2014/main" xmlns="" id="{5F07FAB9-56D8-49F3-A24B-50404423DA37}"/>
              </a:ext>
            </a:extLst>
          </p:cNvPr>
          <p:cNvSpPr>
            <a:spLocks noGrp="1"/>
          </p:cNvSpPr>
          <p:nvPr>
            <p:ph type="sldNum" sz="quarter" idx="12"/>
          </p:nvPr>
        </p:nvSpPr>
        <p:spPr/>
        <p:txBody>
          <a:bodyPr/>
          <a:lstStyle/>
          <a:p>
            <a:fld id="{E059DCB2-5B26-4C95-A788-4652E3CC6499}" type="slidenum">
              <a:rPr lang="en-US" smtClean="0"/>
              <a:t>18</a:t>
            </a:fld>
            <a:endParaRPr lang="en-US"/>
          </a:p>
        </p:txBody>
      </p:sp>
      <p:graphicFrame>
        <p:nvGraphicFramePr>
          <p:cNvPr id="9" name="Chart 8">
            <a:extLst>
              <a:ext uri="{FF2B5EF4-FFF2-40B4-BE49-F238E27FC236}">
                <a16:creationId xmlns:a16="http://schemas.microsoft.com/office/drawing/2014/main" xmlns="" id="{BC78A650-98CD-4AFC-8786-BE94038BCE21}"/>
              </a:ext>
            </a:extLst>
          </p:cNvPr>
          <p:cNvGraphicFramePr>
            <a:graphicFrameLocks/>
          </p:cNvGraphicFramePr>
          <p:nvPr>
            <p:extLst>
              <p:ext uri="{D42A27DB-BD31-4B8C-83A1-F6EECF244321}">
                <p14:modId xmlns:p14="http://schemas.microsoft.com/office/powerpoint/2010/main" val="2282476997"/>
              </p:ext>
            </p:extLst>
          </p:nvPr>
        </p:nvGraphicFramePr>
        <p:xfrm>
          <a:off x="1639069" y="1710742"/>
          <a:ext cx="5865862" cy="41148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528.8806" end="827.169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83058"/>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137E6A-73F6-4B56-9CE0-D2F27AF2FE4F}"/>
              </a:ext>
            </a:extLst>
          </p:cNvPr>
          <p:cNvSpPr>
            <a:spLocks noGrp="1"/>
          </p:cNvSpPr>
          <p:nvPr>
            <p:ph type="title"/>
          </p:nvPr>
        </p:nvSpPr>
        <p:spPr/>
        <p:txBody>
          <a:bodyPr>
            <a:normAutofit/>
          </a:bodyPr>
          <a:lstStyle/>
          <a:p>
            <a:r>
              <a:rPr lang="en-US" sz="2800"/>
              <a:t>TumorSelect</a:t>
            </a:r>
            <a:r>
              <a:rPr lang="en-US" sz="2800" baseline="30000"/>
              <a:t>®</a:t>
            </a:r>
            <a:r>
              <a:rPr lang="en-US" sz="2800"/>
              <a:t> Paclitaxel vs Taxol</a:t>
            </a:r>
            <a:r>
              <a:rPr lang="en-US" sz="2800" baseline="30000"/>
              <a:t>®</a:t>
            </a:r>
            <a:r>
              <a:rPr lang="en-US" sz="2800"/>
              <a:t> Volume of Distribution</a:t>
            </a:r>
          </a:p>
        </p:txBody>
      </p:sp>
      <p:sp>
        <p:nvSpPr>
          <p:cNvPr id="3" name="Content Placeholder 2">
            <a:extLst>
              <a:ext uri="{FF2B5EF4-FFF2-40B4-BE49-F238E27FC236}">
                <a16:creationId xmlns:a16="http://schemas.microsoft.com/office/drawing/2014/main" xmlns="" id="{6DFAA1EB-8121-4D5E-8487-18DF0A50407A}"/>
              </a:ext>
            </a:extLst>
          </p:cNvPr>
          <p:cNvSpPr>
            <a:spLocks noGrp="1"/>
          </p:cNvSpPr>
          <p:nvPr>
            <p:ph idx="1"/>
          </p:nvPr>
        </p:nvSpPr>
        <p:spPr>
          <a:xfrm>
            <a:off x="628650" y="1825625"/>
            <a:ext cx="7886700" cy="3889375"/>
          </a:xfrm>
        </p:spPr>
        <p:txBody>
          <a:bodyPr>
            <a:normAutofit fontScale="92500" lnSpcReduction="10000"/>
          </a:bodyPr>
          <a:lstStyle/>
          <a:p>
            <a:r>
              <a:rPr lang="en-US"/>
              <a:t>Non-tumored Animals:</a:t>
            </a:r>
          </a:p>
          <a:p>
            <a:pPr lvl="1"/>
            <a:r>
              <a:rPr lang="en-US"/>
              <a:t>TumorSelect</a:t>
            </a:r>
            <a:r>
              <a:rPr lang="en-US" baseline="30000"/>
              <a:t>®</a:t>
            </a:r>
            <a:r>
              <a:rPr lang="en-US"/>
              <a:t> paclitaxel  		88 mL/kg</a:t>
            </a:r>
          </a:p>
          <a:p>
            <a:pPr lvl="1"/>
            <a:r>
              <a:rPr lang="en-US"/>
              <a:t>Taxol</a:t>
            </a:r>
            <a:r>
              <a:rPr lang="en-US" baseline="30000"/>
              <a:t>®</a:t>
            </a:r>
            <a:r>
              <a:rPr lang="en-US"/>
              <a:t> paclitaxel			658 mL/kg</a:t>
            </a:r>
          </a:p>
          <a:p>
            <a:r>
              <a:rPr lang="en-US"/>
              <a:t>Tumored Animals:</a:t>
            </a:r>
          </a:p>
          <a:p>
            <a:pPr lvl="1"/>
            <a:r>
              <a:rPr lang="en-US"/>
              <a:t>TumorSelect</a:t>
            </a:r>
            <a:r>
              <a:rPr lang="en-US" baseline="30000"/>
              <a:t>®</a:t>
            </a:r>
            <a:r>
              <a:rPr lang="en-US"/>
              <a:t> paclitaxel		97 mL/kg</a:t>
            </a:r>
          </a:p>
          <a:p>
            <a:pPr lvl="1"/>
            <a:r>
              <a:rPr lang="en-US"/>
              <a:t>Taxol</a:t>
            </a:r>
            <a:r>
              <a:rPr lang="en-US" baseline="30000"/>
              <a:t>® </a:t>
            </a:r>
            <a:r>
              <a:rPr lang="en-US"/>
              <a:t>paclitaxel			567 mL/kg</a:t>
            </a:r>
          </a:p>
          <a:p>
            <a:pPr marL="342900" lvl="1" indent="0">
              <a:buNone/>
            </a:pPr>
            <a:endParaRPr lang="en-US" sz="2000" i="1">
              <a:latin typeface="Verdana" pitchFamily="34" charset="0"/>
            </a:endParaRPr>
          </a:p>
          <a:p>
            <a:pPr marL="342900" lvl="1" indent="0">
              <a:buNone/>
            </a:pPr>
            <a:r>
              <a:rPr lang="en-US" sz="2000" i="1">
                <a:latin typeface="Verdana" pitchFamily="34" charset="0"/>
              </a:rPr>
              <a:t>N.B. </a:t>
            </a:r>
            <a:r>
              <a:rPr lang="en-US" sz="2000" i="1" err="1">
                <a:latin typeface="Verdana" pitchFamily="34" charset="0"/>
              </a:rPr>
              <a:t>TumorSelect</a:t>
            </a:r>
            <a:r>
              <a:rPr lang="en-US" sz="2000" i="1" baseline="30000">
                <a:latin typeface="Verdana" pitchFamily="34" charset="0"/>
              </a:rPr>
              <a:t>®</a:t>
            </a:r>
            <a:r>
              <a:rPr lang="en-US" i="1">
                <a:latin typeface="Verdana" pitchFamily="34" charset="0"/>
              </a:rPr>
              <a:t> paclitaxel </a:t>
            </a:r>
            <a:r>
              <a:rPr lang="en-US" sz="2000" i="1">
                <a:latin typeface="Verdana" pitchFamily="34" charset="0"/>
              </a:rPr>
              <a:t>remains in the vasculature and does not indiscriminately distribute the toxic chemotherapeutic to normal tissues and organs as does Taxol</a:t>
            </a:r>
            <a:r>
              <a:rPr lang="en-US" sz="2000" i="1" baseline="30000">
                <a:latin typeface="Verdana" pitchFamily="34" charset="0"/>
              </a:rPr>
              <a:t>®</a:t>
            </a:r>
          </a:p>
          <a:p>
            <a:pPr lvl="1"/>
            <a:endParaRPr lang="en-US"/>
          </a:p>
          <a:p>
            <a:endParaRPr lang="en-US"/>
          </a:p>
        </p:txBody>
      </p:sp>
      <p:sp>
        <p:nvSpPr>
          <p:cNvPr id="4" name="Slide Number Placeholder 3">
            <a:extLst>
              <a:ext uri="{FF2B5EF4-FFF2-40B4-BE49-F238E27FC236}">
                <a16:creationId xmlns:a16="http://schemas.microsoft.com/office/drawing/2014/main" xmlns="" id="{E2F52A11-CD06-4F12-BA59-654173B993C9}"/>
              </a:ext>
            </a:extLst>
          </p:cNvPr>
          <p:cNvSpPr>
            <a:spLocks noGrp="1"/>
          </p:cNvSpPr>
          <p:nvPr>
            <p:ph type="sldNum" sz="quarter" idx="12"/>
          </p:nvPr>
        </p:nvSpPr>
        <p:spPr/>
        <p:txBody>
          <a:bodyPr/>
          <a:lstStyle/>
          <a:p>
            <a:fld id="{E059DCB2-5B26-4C95-A788-4652E3CC6499}" type="slidenum">
              <a:rPr lang="en-US" smtClean="0"/>
              <a:t>19</a:t>
            </a:fld>
            <a:endParaRPr lang="en-US"/>
          </a:p>
        </p:txBody>
      </p:sp>
      <p:pic>
        <p:nvPicPr>
          <p:cNvPr id="6" name="Picture 5" descr="Logo&#10;&#10;Description automatically generated">
            <a:extLst>
              <a:ext uri="{FF2B5EF4-FFF2-40B4-BE49-F238E27FC236}">
                <a16:creationId xmlns:a16="http://schemas.microsoft.com/office/drawing/2014/main" xmlns="" id="{2040A15E-42B4-4457-AC6C-00B5A9A11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1718.255" end="1469.493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9324439"/>
      </p:ext>
    </p:extLst>
  </p:cSld>
  <p:clrMapOvr>
    <a:masterClrMapping/>
  </p:clrMapOvr>
  <mc:AlternateContent xmlns:mc="http://schemas.openxmlformats.org/markup-compatibility/2006" xmlns:p14="http://schemas.microsoft.com/office/powerpoint/2010/main">
    <mc:Choice Requires="p14">
      <p:transition spd="slow" p14:dur="2000" advTm="67700"/>
    </mc:Choice>
    <mc:Fallback xmlns="">
      <p:transition spd="slow" advTm="6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FE4C16-A9B4-41FC-A7D3-008FD3550336}"/>
              </a:ext>
            </a:extLst>
          </p:cNvPr>
          <p:cNvSpPr>
            <a:spLocks noGrp="1"/>
          </p:cNvSpPr>
          <p:nvPr>
            <p:ph type="title"/>
          </p:nvPr>
        </p:nvSpPr>
        <p:spPr>
          <a:xfrm>
            <a:off x="628650" y="320674"/>
            <a:ext cx="7886700" cy="1325563"/>
          </a:xfrm>
        </p:spPr>
        <p:txBody>
          <a:bodyPr>
            <a:normAutofit/>
          </a:bodyPr>
          <a:lstStyle/>
          <a:p>
            <a:pPr algn="ctr"/>
            <a:r>
              <a:rPr lang="en-US" sz="4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Cloaked Therapeutics, LLC</a:t>
            </a:r>
          </a:p>
        </p:txBody>
      </p:sp>
      <p:sp>
        <p:nvSpPr>
          <p:cNvPr id="3" name="Content Placeholder 2">
            <a:extLst>
              <a:ext uri="{FF2B5EF4-FFF2-40B4-BE49-F238E27FC236}">
                <a16:creationId xmlns:a16="http://schemas.microsoft.com/office/drawing/2014/main" xmlns="" id="{22023FC0-CCD8-4B6D-A764-DF910679DEB9}"/>
              </a:ext>
            </a:extLst>
          </p:cNvPr>
          <p:cNvSpPr>
            <a:spLocks noGrp="1"/>
          </p:cNvSpPr>
          <p:nvPr>
            <p:ph idx="1"/>
          </p:nvPr>
        </p:nvSpPr>
        <p:spPr/>
        <p:txBody>
          <a:bodyPr>
            <a:normAutofit/>
          </a:bodyPr>
          <a:lstStyle/>
          <a:p>
            <a:r>
              <a:rPr lang="en-US" err="1"/>
              <a:t>TumorSelect</a:t>
            </a:r>
            <a:r>
              <a:rPr lang="en-US"/>
              <a:t>® is a </a:t>
            </a:r>
            <a:r>
              <a:rPr lang="en-US" b="1">
                <a:solidFill>
                  <a:srgbClr val="000000"/>
                </a:solidFill>
              </a:rPr>
              <a:t>Chemotherapeutic drug delivery technology</a:t>
            </a:r>
          </a:p>
          <a:p>
            <a:pPr lvl="1"/>
            <a:r>
              <a:rPr lang="en-US"/>
              <a:t>Targets tumors</a:t>
            </a:r>
          </a:p>
          <a:p>
            <a:pPr lvl="1"/>
            <a:r>
              <a:rPr lang="en-US"/>
              <a:t>More effective tumor kill</a:t>
            </a:r>
          </a:p>
          <a:p>
            <a:pPr lvl="1"/>
            <a:r>
              <a:rPr lang="en-US"/>
              <a:t>Will g</a:t>
            </a:r>
            <a:r>
              <a:rPr lang="en-US" b="1">
                <a:solidFill>
                  <a:srgbClr val="000000"/>
                </a:solidFill>
              </a:rPr>
              <a:t>reatly reduce toxic side effects</a:t>
            </a:r>
          </a:p>
          <a:p>
            <a:r>
              <a:rPr lang="en-US" b="1">
                <a:solidFill>
                  <a:srgbClr val="000000"/>
                </a:solidFill>
              </a:rPr>
              <a:t>Very solid intellectual property protection</a:t>
            </a:r>
          </a:p>
          <a:p>
            <a:pPr lvl="1"/>
            <a:r>
              <a:rPr lang="en-US"/>
              <a:t>Drug substance and drug product</a:t>
            </a:r>
          </a:p>
          <a:p>
            <a:pPr lvl="2"/>
            <a:r>
              <a:rPr lang="en-US" b="1"/>
              <a:t>Issued US patents</a:t>
            </a:r>
          </a:p>
          <a:p>
            <a:pPr lvl="2"/>
            <a:r>
              <a:rPr lang="en-US" b="1">
                <a:solidFill>
                  <a:srgbClr val="000000"/>
                </a:solidFill>
              </a:rPr>
              <a:t>Issued foreign patents</a:t>
            </a:r>
          </a:p>
        </p:txBody>
      </p:sp>
      <p:sp>
        <p:nvSpPr>
          <p:cNvPr id="4" name="Slide Number Placeholder 3">
            <a:extLst>
              <a:ext uri="{FF2B5EF4-FFF2-40B4-BE49-F238E27FC236}">
                <a16:creationId xmlns:a16="http://schemas.microsoft.com/office/drawing/2014/main" xmlns="" id="{6B285C99-74FA-4F70-A0B5-6CC690B9699C}"/>
              </a:ext>
            </a:extLst>
          </p:cNvPr>
          <p:cNvSpPr>
            <a:spLocks noGrp="1"/>
          </p:cNvSpPr>
          <p:nvPr>
            <p:ph type="sldNum" sz="quarter" idx="12"/>
          </p:nvPr>
        </p:nvSpPr>
        <p:spPr/>
        <p:txBody>
          <a:bodyPr/>
          <a:lstStyle/>
          <a:p>
            <a:fld id="{E059DCB2-5B26-4C95-A788-4652E3CC6499}" type="slidenum">
              <a:rPr lang="en-US" smtClean="0"/>
              <a:t>2</a:t>
            </a:fld>
            <a:endParaRPr lang="en-US"/>
          </a:p>
        </p:txBody>
      </p:sp>
      <p:pic>
        <p:nvPicPr>
          <p:cNvPr id="6" name="Picture 5" descr="Logo&#10;&#10;Description automatically generated">
            <a:extLst>
              <a:ext uri="{FF2B5EF4-FFF2-40B4-BE49-F238E27FC236}">
                <a16:creationId xmlns:a16="http://schemas.microsoft.com/office/drawing/2014/main" xmlns="" id="{1DFB52BF-7145-48D2-A6D8-DF1794C68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1217.0649" end="1160.203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8620013"/>
      </p:ext>
    </p:extLst>
  </p:cSld>
  <p:clrMapOvr>
    <a:masterClrMapping/>
  </p:clrMapOvr>
  <mc:AlternateContent xmlns:mc="http://schemas.openxmlformats.org/markup-compatibility/2006" xmlns:p14="http://schemas.microsoft.com/office/powerpoint/2010/main">
    <mc:Choice Requires="p14">
      <p:transition spd="slow" p14:dur="2000" advTm="25700"/>
    </mc:Choice>
    <mc:Fallback xmlns="">
      <p:transition spd="slow" advTm="2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EB4A7-4D69-4380-9FE7-64D6B89D38B0}"/>
              </a:ext>
            </a:extLst>
          </p:cNvPr>
          <p:cNvSpPr>
            <a:spLocks noGrp="1"/>
          </p:cNvSpPr>
          <p:nvPr>
            <p:ph type="title"/>
          </p:nvPr>
        </p:nvSpPr>
        <p:spPr/>
        <p:txBody>
          <a:bodyPr/>
          <a:lstStyle/>
          <a:p>
            <a:r>
              <a:rPr lang="en-US"/>
              <a:t>TumorSelect</a:t>
            </a:r>
            <a:r>
              <a:rPr lang="en-US" baseline="30000"/>
              <a:t>® </a:t>
            </a:r>
            <a:r>
              <a:rPr lang="en-US"/>
              <a:t>Paclitaxel vs. Taxol</a:t>
            </a:r>
            <a:r>
              <a:rPr lang="en-US" baseline="30000"/>
              <a:t>®</a:t>
            </a:r>
            <a:endParaRPr lang="en-US"/>
          </a:p>
        </p:txBody>
      </p:sp>
      <p:sp>
        <p:nvSpPr>
          <p:cNvPr id="3" name="Content Placeholder 2">
            <a:extLst>
              <a:ext uri="{FF2B5EF4-FFF2-40B4-BE49-F238E27FC236}">
                <a16:creationId xmlns:a16="http://schemas.microsoft.com/office/drawing/2014/main" xmlns="" id="{AA407270-C987-47E9-9C43-8E99362BBBF0}"/>
              </a:ext>
            </a:extLst>
          </p:cNvPr>
          <p:cNvSpPr>
            <a:spLocks noGrp="1"/>
          </p:cNvSpPr>
          <p:nvPr>
            <p:ph idx="1"/>
          </p:nvPr>
        </p:nvSpPr>
        <p:spPr>
          <a:xfrm>
            <a:off x="628650" y="1825625"/>
            <a:ext cx="7886700" cy="3843655"/>
          </a:xfrm>
        </p:spPr>
        <p:txBody>
          <a:bodyPr>
            <a:normAutofit fontScale="92500" lnSpcReduction="20000"/>
          </a:bodyPr>
          <a:lstStyle/>
          <a:p>
            <a:r>
              <a:rPr lang="en-US"/>
              <a:t>Overall TumorSelect</a:t>
            </a:r>
            <a:r>
              <a:rPr lang="en-US" baseline="30000"/>
              <a:t>®</a:t>
            </a:r>
            <a:r>
              <a:rPr lang="en-US"/>
              <a:t> paclitaxel toxicity, efficacy and PK data show:</a:t>
            </a:r>
          </a:p>
          <a:p>
            <a:pPr lvl="1"/>
            <a:r>
              <a:rPr lang="en-US"/>
              <a:t>Tumor growth suppression</a:t>
            </a:r>
          </a:p>
          <a:p>
            <a:pPr lvl="1"/>
            <a:r>
              <a:rPr lang="en-US"/>
              <a:t>Less toxicity allows higher dose intensity</a:t>
            </a:r>
          </a:p>
          <a:p>
            <a:pPr lvl="1"/>
            <a:r>
              <a:rPr lang="en-US"/>
              <a:t>Slower tumor regrowth / increased duration of efficacy</a:t>
            </a:r>
          </a:p>
          <a:p>
            <a:pPr lvl="1"/>
            <a:r>
              <a:rPr lang="en-US"/>
              <a:t>Increased survival</a:t>
            </a:r>
          </a:p>
          <a:p>
            <a:pPr lvl="1"/>
            <a:r>
              <a:rPr lang="en-US"/>
              <a:t>Higher number of tumor-free animals</a:t>
            </a:r>
          </a:p>
          <a:p>
            <a:pPr lvl="1"/>
            <a:r>
              <a:rPr lang="en-US"/>
              <a:t>Significantly lower concentrations of paclitaxel in non-target tissues</a:t>
            </a:r>
          </a:p>
          <a:p>
            <a:pPr lvl="1"/>
            <a:r>
              <a:rPr lang="en-US"/>
              <a:t>Significantly higher concentrations of paclitaxel in tumor tissue</a:t>
            </a:r>
          </a:p>
          <a:p>
            <a:pPr lvl="1"/>
            <a:r>
              <a:rPr lang="en-US"/>
              <a:t>The time-averaged delivery (intact prodrug plus free paclitaxel) is 3.27% of the prodrug dose at 480 minutes</a:t>
            </a:r>
          </a:p>
        </p:txBody>
      </p:sp>
      <p:sp>
        <p:nvSpPr>
          <p:cNvPr id="4" name="Slide Number Placeholder 3">
            <a:extLst>
              <a:ext uri="{FF2B5EF4-FFF2-40B4-BE49-F238E27FC236}">
                <a16:creationId xmlns:a16="http://schemas.microsoft.com/office/drawing/2014/main" xmlns="" id="{EA3B8BC0-0CCA-4173-83FC-6CF65B53F565}"/>
              </a:ext>
            </a:extLst>
          </p:cNvPr>
          <p:cNvSpPr>
            <a:spLocks noGrp="1"/>
          </p:cNvSpPr>
          <p:nvPr>
            <p:ph type="sldNum" sz="quarter" idx="12"/>
          </p:nvPr>
        </p:nvSpPr>
        <p:spPr/>
        <p:txBody>
          <a:bodyPr/>
          <a:lstStyle/>
          <a:p>
            <a:fld id="{E059DCB2-5B26-4C95-A788-4652E3CC6499}" type="slidenum">
              <a:rPr lang="en-US" smtClean="0"/>
              <a:t>20</a:t>
            </a:fld>
            <a:endParaRPr lang="en-US"/>
          </a:p>
        </p:txBody>
      </p:sp>
      <p:pic>
        <p:nvPicPr>
          <p:cNvPr id="6" name="Picture 5" descr="Logo&#10;&#10;Description automatically generated">
            <a:extLst>
              <a:ext uri="{FF2B5EF4-FFF2-40B4-BE49-F238E27FC236}">
                <a16:creationId xmlns:a16="http://schemas.microsoft.com/office/drawing/2014/main" xmlns="" id="{FC196471-8B5B-4043-9AAB-7B400E88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086.4695" end="1038.616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2706219"/>
      </p:ext>
    </p:extLst>
  </p:cSld>
  <p:clrMapOvr>
    <a:masterClrMapping/>
  </p:clrMapOvr>
  <mc:AlternateContent xmlns:mc="http://schemas.openxmlformats.org/markup-compatibility/2006" xmlns:p14="http://schemas.microsoft.com/office/powerpoint/2010/main">
    <mc:Choice Requires="p14">
      <p:transition spd="slow" p14:dur="2000" advTm="59200"/>
    </mc:Choice>
    <mc:Fallback xmlns="">
      <p:transition spd="slow" advTm="5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B15DD-ED64-4075-8E30-CDD92874A0B5}"/>
              </a:ext>
            </a:extLst>
          </p:cNvPr>
          <p:cNvSpPr>
            <a:spLocks noGrp="1"/>
          </p:cNvSpPr>
          <p:nvPr>
            <p:ph type="title"/>
          </p:nvPr>
        </p:nvSpPr>
        <p:spPr/>
        <p:txBody>
          <a:bodyPr>
            <a:normAutofit/>
          </a:bodyPr>
          <a:lstStyle/>
          <a:p>
            <a:r>
              <a:rPr lang="en-US"/>
              <a:t>TumorSelect</a:t>
            </a:r>
            <a:r>
              <a:rPr lang="en-US" baseline="30000"/>
              <a:t>® </a:t>
            </a:r>
            <a:r>
              <a:rPr lang="en-US"/>
              <a:t>Paclitaxel vs. Taxol</a:t>
            </a:r>
            <a:r>
              <a:rPr lang="en-US" baseline="30000"/>
              <a:t>®</a:t>
            </a:r>
            <a:r>
              <a:rPr lang="en-US"/>
              <a:t> Summary</a:t>
            </a:r>
          </a:p>
        </p:txBody>
      </p:sp>
      <p:sp>
        <p:nvSpPr>
          <p:cNvPr id="3" name="Content Placeholder 2">
            <a:extLst>
              <a:ext uri="{FF2B5EF4-FFF2-40B4-BE49-F238E27FC236}">
                <a16:creationId xmlns:a16="http://schemas.microsoft.com/office/drawing/2014/main" xmlns="" id="{EC4F7B00-15DF-43B9-BD26-FEA9F5103619}"/>
              </a:ext>
            </a:extLst>
          </p:cNvPr>
          <p:cNvSpPr>
            <a:spLocks noGrp="1"/>
          </p:cNvSpPr>
          <p:nvPr>
            <p:ph idx="1"/>
          </p:nvPr>
        </p:nvSpPr>
        <p:spPr>
          <a:xfrm>
            <a:off x="628650" y="2133600"/>
            <a:ext cx="7886700" cy="2895600"/>
          </a:xfrm>
        </p:spPr>
        <p:txBody>
          <a:bodyPr/>
          <a:lstStyle/>
          <a:p>
            <a:pPr marL="0" indent="0" algn="just">
              <a:lnSpc>
                <a:spcPct val="100000"/>
              </a:lnSpc>
              <a:buNone/>
            </a:pPr>
            <a:r>
              <a:rPr lang="en-US"/>
              <a:t>Data demonstrate targeted drug delivery and support LDL-receptor dependent mechanism of selective cellular uptake by tumor tissue of TumorSelect</a:t>
            </a:r>
            <a:r>
              <a:rPr lang="en-US" baseline="30000"/>
              <a:t>®</a:t>
            </a:r>
            <a:r>
              <a:rPr lang="en-US"/>
              <a:t> formulated paclitaxel</a:t>
            </a:r>
          </a:p>
        </p:txBody>
      </p:sp>
      <p:sp>
        <p:nvSpPr>
          <p:cNvPr id="4" name="Slide Number Placeholder 3">
            <a:extLst>
              <a:ext uri="{FF2B5EF4-FFF2-40B4-BE49-F238E27FC236}">
                <a16:creationId xmlns:a16="http://schemas.microsoft.com/office/drawing/2014/main" xmlns="" id="{DC3296F3-4F61-43A0-8EDB-FE6DD7C231AC}"/>
              </a:ext>
            </a:extLst>
          </p:cNvPr>
          <p:cNvSpPr>
            <a:spLocks noGrp="1"/>
          </p:cNvSpPr>
          <p:nvPr>
            <p:ph type="sldNum" sz="quarter" idx="12"/>
          </p:nvPr>
        </p:nvSpPr>
        <p:spPr/>
        <p:txBody>
          <a:bodyPr/>
          <a:lstStyle/>
          <a:p>
            <a:fld id="{E059DCB2-5B26-4C95-A788-4652E3CC6499}" type="slidenum">
              <a:rPr lang="en-US" smtClean="0"/>
              <a:t>21</a:t>
            </a:fld>
            <a:endParaRPr lang="en-US"/>
          </a:p>
        </p:txBody>
      </p:sp>
      <p:pic>
        <p:nvPicPr>
          <p:cNvPr id="6" name="Picture 5" descr="Logo&#10;&#10;Description automatically generated">
            <a:extLst>
              <a:ext uri="{FF2B5EF4-FFF2-40B4-BE49-F238E27FC236}">
                <a16:creationId xmlns:a16="http://schemas.microsoft.com/office/drawing/2014/main" xmlns="" id="{A9767CAC-BB82-476A-A002-9F2A13E40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407.2414" end="1101.4123"/>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5094869"/>
      </p:ext>
    </p:extLst>
  </p:cSld>
  <p:clrMapOvr>
    <a:masterClrMapping/>
  </p:clrMapOvr>
  <mc:AlternateContent xmlns:mc="http://schemas.openxmlformats.org/markup-compatibility/2006" xmlns:p14="http://schemas.microsoft.com/office/powerpoint/2010/main">
    <mc:Choice Requires="p14">
      <p:transition spd="slow" p14:dur="2000" advTm="15500"/>
    </mc:Choice>
    <mc:Fallback xmlns="">
      <p:transition spd="slow" advTm="1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C456E-53F3-4B6B-AA9D-8DCECFB0E201}"/>
              </a:ext>
            </a:extLst>
          </p:cNvPr>
          <p:cNvSpPr>
            <a:spLocks noGrp="1"/>
          </p:cNvSpPr>
          <p:nvPr>
            <p:ph type="title"/>
          </p:nvPr>
        </p:nvSpPr>
        <p:spPr/>
        <p:txBody>
          <a:bodyPr/>
          <a:lstStyle/>
          <a:p>
            <a:r>
              <a:rPr lang="en-US"/>
              <a:t>The Future of Clinical Practice</a:t>
            </a:r>
          </a:p>
        </p:txBody>
      </p:sp>
      <p:sp>
        <p:nvSpPr>
          <p:cNvPr id="3" name="Content Placeholder 2">
            <a:extLst>
              <a:ext uri="{FF2B5EF4-FFF2-40B4-BE49-F238E27FC236}">
                <a16:creationId xmlns:a16="http://schemas.microsoft.com/office/drawing/2014/main" xmlns="" id="{527D5A35-887A-401A-A3EC-DDD7246FA012}"/>
              </a:ext>
            </a:extLst>
          </p:cNvPr>
          <p:cNvSpPr>
            <a:spLocks noGrp="1"/>
          </p:cNvSpPr>
          <p:nvPr>
            <p:ph idx="1"/>
          </p:nvPr>
        </p:nvSpPr>
        <p:spPr>
          <a:xfrm>
            <a:off x="628650" y="1825625"/>
            <a:ext cx="7886700" cy="3843655"/>
          </a:xfrm>
        </p:spPr>
        <p:txBody>
          <a:bodyPr>
            <a:normAutofit fontScale="85000" lnSpcReduction="20000"/>
          </a:bodyPr>
          <a:lstStyle/>
          <a:p>
            <a:r>
              <a:rPr lang="en-US"/>
              <a:t>Clinical practice for the foreseeable future will continue to rely on cytotoxic chemotherapy with hundreds of thousands of patients treated annually.</a:t>
            </a:r>
          </a:p>
          <a:p>
            <a:r>
              <a:rPr lang="en-US"/>
              <a:t>It is clear from published studies, such as the NEJM atezolizumab plus Abraxane® in triple-negative breast cancer study, that traditional chemotherapy will remain a mainstay of cancer treatment for the foreseeable future.</a:t>
            </a:r>
          </a:p>
          <a:p>
            <a:r>
              <a:rPr lang="en-US"/>
              <a:t>In particular, there is evidence that taxanes can potentiate immunotherapy.</a:t>
            </a:r>
          </a:p>
        </p:txBody>
      </p:sp>
      <p:sp>
        <p:nvSpPr>
          <p:cNvPr id="4" name="Slide Number Placeholder 3">
            <a:extLst>
              <a:ext uri="{FF2B5EF4-FFF2-40B4-BE49-F238E27FC236}">
                <a16:creationId xmlns:a16="http://schemas.microsoft.com/office/drawing/2014/main" xmlns="" id="{0770226D-DEA9-4B38-AFD6-350375C9DEAF}"/>
              </a:ext>
            </a:extLst>
          </p:cNvPr>
          <p:cNvSpPr>
            <a:spLocks noGrp="1"/>
          </p:cNvSpPr>
          <p:nvPr>
            <p:ph type="sldNum" sz="quarter" idx="12"/>
          </p:nvPr>
        </p:nvSpPr>
        <p:spPr/>
        <p:txBody>
          <a:bodyPr/>
          <a:lstStyle/>
          <a:p>
            <a:fld id="{E059DCB2-5B26-4C95-A788-4652E3CC6499}" type="slidenum">
              <a:rPr lang="en-US" smtClean="0"/>
              <a:t>22</a:t>
            </a:fld>
            <a:endParaRPr lang="en-US"/>
          </a:p>
        </p:txBody>
      </p:sp>
      <p:pic>
        <p:nvPicPr>
          <p:cNvPr id="6" name="Picture 5" descr="Logo&#10;&#10;Description automatically generated">
            <a:extLst>
              <a:ext uri="{FF2B5EF4-FFF2-40B4-BE49-F238E27FC236}">
                <a16:creationId xmlns:a16="http://schemas.microsoft.com/office/drawing/2014/main" xmlns="" id="{82663912-1E7C-4983-821D-5FC445827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5460788"/>
      </p:ext>
    </p:extLst>
  </p:cSld>
  <p:clrMapOvr>
    <a:masterClrMapping/>
  </p:clrMapOvr>
  <mc:AlternateContent xmlns:mc="http://schemas.openxmlformats.org/markup-compatibility/2006" xmlns:p14="http://schemas.microsoft.com/office/powerpoint/2010/main">
    <mc:Choice Requires="p14">
      <p:transition spd="slow" p14:dur="2000" advTm="40382"/>
    </mc:Choice>
    <mc:Fallback xmlns="">
      <p:transition spd="slow" advTm="4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B85F4-C589-468F-A049-C4D85C496CCF}"/>
              </a:ext>
            </a:extLst>
          </p:cNvPr>
          <p:cNvSpPr>
            <a:spLocks noGrp="1"/>
          </p:cNvSpPr>
          <p:nvPr>
            <p:ph type="title"/>
          </p:nvPr>
        </p:nvSpPr>
        <p:spPr/>
        <p:txBody>
          <a:bodyPr/>
          <a:lstStyle/>
          <a:p>
            <a:r>
              <a:rPr lang="en-US"/>
              <a:t>Conclusion</a:t>
            </a:r>
            <a:br>
              <a:rPr lang="en-US"/>
            </a:br>
            <a:r>
              <a:rPr lang="en-US"/>
              <a:t>Enhanced Patient Benefit </a:t>
            </a:r>
          </a:p>
        </p:txBody>
      </p:sp>
      <p:sp>
        <p:nvSpPr>
          <p:cNvPr id="3" name="Content Placeholder 2">
            <a:extLst>
              <a:ext uri="{FF2B5EF4-FFF2-40B4-BE49-F238E27FC236}">
                <a16:creationId xmlns:a16="http://schemas.microsoft.com/office/drawing/2014/main" xmlns="" id="{3CEF59E3-93FE-4DB3-83D6-EF7E08019534}"/>
              </a:ext>
            </a:extLst>
          </p:cNvPr>
          <p:cNvSpPr>
            <a:spLocks noGrp="1"/>
          </p:cNvSpPr>
          <p:nvPr>
            <p:ph idx="1"/>
          </p:nvPr>
        </p:nvSpPr>
        <p:spPr>
          <a:xfrm>
            <a:off x="628650" y="1825625"/>
            <a:ext cx="7886700" cy="3843655"/>
          </a:xfrm>
        </p:spPr>
        <p:txBody>
          <a:bodyPr>
            <a:normAutofit fontScale="85000" lnSpcReduction="20000"/>
          </a:bodyPr>
          <a:lstStyle/>
          <a:p>
            <a:r>
              <a:rPr lang="en-US"/>
              <a:t>TumorSelect® technology represents a major improvement in the clinical treatment of cancer through enhanced efficacy due to tumor-facilitated targeted delivery and reduced patient toxicity with its associated deleterious side effects</a:t>
            </a:r>
          </a:p>
          <a:p>
            <a:r>
              <a:rPr lang="en-US"/>
              <a:t>Reduction of side-effect toxicity of cancer therapy by our technology will improve patient quality of life, patient retention in treatment regimes, more rapid patient recovery post treatment, and overall patient benefit.</a:t>
            </a:r>
          </a:p>
        </p:txBody>
      </p:sp>
      <p:sp>
        <p:nvSpPr>
          <p:cNvPr id="4" name="Slide Number Placeholder 3">
            <a:extLst>
              <a:ext uri="{FF2B5EF4-FFF2-40B4-BE49-F238E27FC236}">
                <a16:creationId xmlns:a16="http://schemas.microsoft.com/office/drawing/2014/main" xmlns="" id="{09916731-AC3C-4B12-9F55-EF976B50BA3E}"/>
              </a:ext>
            </a:extLst>
          </p:cNvPr>
          <p:cNvSpPr>
            <a:spLocks noGrp="1"/>
          </p:cNvSpPr>
          <p:nvPr>
            <p:ph type="sldNum" sz="quarter" idx="12"/>
          </p:nvPr>
        </p:nvSpPr>
        <p:spPr/>
        <p:txBody>
          <a:bodyPr/>
          <a:lstStyle/>
          <a:p>
            <a:fld id="{E059DCB2-5B26-4C95-A788-4652E3CC6499}" type="slidenum">
              <a:rPr lang="en-US" smtClean="0"/>
              <a:t>23</a:t>
            </a:fld>
            <a:endParaRPr lang="en-US"/>
          </a:p>
        </p:txBody>
      </p:sp>
      <p:pic>
        <p:nvPicPr>
          <p:cNvPr id="6" name="Picture 5" descr="Logo&#10;&#10;Description automatically generated">
            <a:extLst>
              <a:ext uri="{FF2B5EF4-FFF2-40B4-BE49-F238E27FC236}">
                <a16:creationId xmlns:a16="http://schemas.microsoft.com/office/drawing/2014/main" xmlns="" id="{CFFA8DAB-BB65-4B60-83B8-0EED76314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511481"/>
      </p:ext>
    </p:extLst>
  </p:cSld>
  <p:clrMapOvr>
    <a:masterClrMapping/>
  </p:clrMapOvr>
  <mc:AlternateContent xmlns:mc="http://schemas.openxmlformats.org/markup-compatibility/2006" xmlns:p14="http://schemas.microsoft.com/office/powerpoint/2010/main">
    <mc:Choice Requires="p14">
      <p:transition spd="slow" p14:dur="2000" advTm="54308"/>
    </mc:Choice>
    <mc:Fallback xmlns="">
      <p:transition spd="slow" advTm="5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A3ADC-5454-4E0D-A9D5-1CD45A5EC392}"/>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xmlns="" id="{D51B6E2E-D029-43BF-990D-C9F409650A18}"/>
              </a:ext>
            </a:extLst>
          </p:cNvPr>
          <p:cNvSpPr>
            <a:spLocks noGrp="1"/>
          </p:cNvSpPr>
          <p:nvPr>
            <p:ph idx="1"/>
          </p:nvPr>
        </p:nvSpPr>
        <p:spPr>
          <a:xfrm>
            <a:off x="628650" y="2362199"/>
            <a:ext cx="7886700" cy="3814763"/>
          </a:xfrm>
        </p:spPr>
        <p:txBody>
          <a:bodyPr/>
          <a:lstStyle/>
          <a:p>
            <a:r>
              <a:rPr lang="en-US"/>
              <a:t>Email</a:t>
            </a:r>
          </a:p>
          <a:p>
            <a:pPr lvl="1"/>
            <a:r>
              <a:rPr lang="en-US">
                <a:hlinkClick r:id="rId4"/>
              </a:rPr>
              <a:t>jmcchesney@tumorselect.com</a:t>
            </a:r>
            <a:r>
              <a:rPr lang="en-US"/>
              <a:t> </a:t>
            </a:r>
          </a:p>
          <a:p>
            <a:endParaRPr lang="en-US"/>
          </a:p>
          <a:p>
            <a:r>
              <a:rPr lang="en-US"/>
              <a:t>Phone/text:</a:t>
            </a:r>
          </a:p>
          <a:p>
            <a:pPr lvl="1"/>
            <a:r>
              <a:rPr lang="en-US"/>
              <a:t>1-303-808-4104</a:t>
            </a:r>
          </a:p>
        </p:txBody>
      </p:sp>
      <p:sp>
        <p:nvSpPr>
          <p:cNvPr id="4" name="Slide Number Placeholder 3">
            <a:extLst>
              <a:ext uri="{FF2B5EF4-FFF2-40B4-BE49-F238E27FC236}">
                <a16:creationId xmlns:a16="http://schemas.microsoft.com/office/drawing/2014/main" xmlns="" id="{70A113DA-0BEA-4E98-BD89-9274B79DDC59}"/>
              </a:ext>
            </a:extLst>
          </p:cNvPr>
          <p:cNvSpPr>
            <a:spLocks noGrp="1"/>
          </p:cNvSpPr>
          <p:nvPr>
            <p:ph type="sldNum" sz="quarter" idx="12"/>
          </p:nvPr>
        </p:nvSpPr>
        <p:spPr/>
        <p:txBody>
          <a:bodyPr/>
          <a:lstStyle/>
          <a:p>
            <a:fld id="{E059DCB2-5B26-4C95-A788-4652E3CC6499}" type="slidenum">
              <a:rPr lang="en-US" smtClean="0"/>
              <a:t>24</a:t>
            </a:fld>
            <a:endParaRPr lang="en-US"/>
          </a:p>
        </p:txBody>
      </p:sp>
      <p:pic>
        <p:nvPicPr>
          <p:cNvPr id="6" name="Picture 5" descr="Logo&#10;&#10;Description automatically generated">
            <a:extLst>
              <a:ext uri="{FF2B5EF4-FFF2-40B4-BE49-F238E27FC236}">
                <a16:creationId xmlns:a16="http://schemas.microsoft.com/office/drawing/2014/main" xmlns="" id="{8456287B-F65F-4F77-BC5A-36AB6EC0B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855.059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308100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3A29A-FBC8-45A6-BDD3-441B51F17CCA}"/>
              </a:ext>
            </a:extLst>
          </p:cNvPr>
          <p:cNvSpPr>
            <a:spLocks noGrp="1"/>
          </p:cNvSpPr>
          <p:nvPr>
            <p:ph type="title"/>
          </p:nvPr>
        </p:nvSpPr>
        <p:spPr>
          <a:xfrm>
            <a:off x="628650" y="365126"/>
            <a:ext cx="7886700" cy="4206874"/>
          </a:xfrm>
        </p:spPr>
        <p:txBody>
          <a:bodyPr>
            <a:normAutofit/>
          </a:bodyPr>
          <a:lstStyle/>
          <a:p>
            <a:r>
              <a:rPr lang="en-US"/>
              <a:t>Thank you for your attention.</a:t>
            </a:r>
            <a:br>
              <a:rPr lang="en-US"/>
            </a:br>
            <a:r>
              <a:rPr lang="en-US"/>
              <a:t/>
            </a:r>
            <a:br>
              <a:rPr lang="en-US"/>
            </a:br>
            <a:r>
              <a:rPr lang="en-US"/>
              <a:t>Questions????</a:t>
            </a:r>
          </a:p>
        </p:txBody>
      </p:sp>
      <p:sp>
        <p:nvSpPr>
          <p:cNvPr id="4" name="Slide Number Placeholder 3">
            <a:extLst>
              <a:ext uri="{FF2B5EF4-FFF2-40B4-BE49-F238E27FC236}">
                <a16:creationId xmlns:a16="http://schemas.microsoft.com/office/drawing/2014/main" xmlns="" id="{62C9D846-5DEE-4AD0-AA13-77CD58B4B36B}"/>
              </a:ext>
            </a:extLst>
          </p:cNvPr>
          <p:cNvSpPr>
            <a:spLocks noGrp="1"/>
          </p:cNvSpPr>
          <p:nvPr>
            <p:ph type="sldNum" sz="quarter" idx="12"/>
          </p:nvPr>
        </p:nvSpPr>
        <p:spPr/>
        <p:txBody>
          <a:bodyPr/>
          <a:lstStyle/>
          <a:p>
            <a:fld id="{E059DCB2-5B26-4C95-A788-4652E3CC6499}" type="slidenum">
              <a:rPr lang="en-US" smtClean="0"/>
              <a:t>25</a:t>
            </a:fld>
            <a:endParaRPr lang="en-US"/>
          </a:p>
        </p:txBody>
      </p:sp>
      <p:pic>
        <p:nvPicPr>
          <p:cNvPr id="6" name="Picture 5" descr="Logo&#10;&#10;Description automatically generated">
            <a:extLst>
              <a:ext uri="{FF2B5EF4-FFF2-40B4-BE49-F238E27FC236}">
                <a16:creationId xmlns:a16="http://schemas.microsoft.com/office/drawing/2014/main" xmlns="" id="{0D3F9081-0087-43A5-B057-1FA5A2CCB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69.2178" end="1528.441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5826932"/>
      </p:ext>
    </p:extLst>
  </p:cSld>
  <p:clrMapOvr>
    <a:masterClrMapping/>
  </p:clrMapOvr>
  <mc:AlternateContent xmlns:mc="http://schemas.openxmlformats.org/markup-compatibility/2006" xmlns:p14="http://schemas.microsoft.com/office/powerpoint/2010/main">
    <mc:Choice Requires="p14">
      <p:transition spd="slow" p14:dur="2000" advTm="4400"/>
    </mc:Choice>
    <mc:Fallback xmlns="">
      <p:transition spd="slow" advTm="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73BB83-D2B9-4700-AC7E-971AC0320156}"/>
              </a:ext>
            </a:extLst>
          </p:cNvPr>
          <p:cNvSpPr>
            <a:spLocks noGrp="1"/>
          </p:cNvSpPr>
          <p:nvPr>
            <p:ph type="title"/>
          </p:nvPr>
        </p:nvSpPr>
        <p:spPr/>
        <p:txBody>
          <a:bodyPr>
            <a:normAutofit/>
          </a:bodyPr>
          <a:lstStyle/>
          <a:p>
            <a:pPr algn="ctr"/>
            <a:r>
              <a:rPr lang="en-US" sz="4000" b="1">
                <a:effectLst>
                  <a:outerShdw blurRad="38100" dist="38100" dir="2700000" algn="tl">
                    <a:srgbClr val="000000">
                      <a:alpha val="43137"/>
                    </a:srgbClr>
                  </a:outerShdw>
                </a:effectLst>
              </a:rPr>
              <a:t>The Problem</a:t>
            </a:r>
          </a:p>
        </p:txBody>
      </p:sp>
      <p:sp>
        <p:nvSpPr>
          <p:cNvPr id="3" name="Content Placeholder 2">
            <a:extLst>
              <a:ext uri="{FF2B5EF4-FFF2-40B4-BE49-F238E27FC236}">
                <a16:creationId xmlns:a16="http://schemas.microsoft.com/office/drawing/2014/main" xmlns="" id="{C8BB5191-AB13-402B-BE0D-E11191948DD1}"/>
              </a:ext>
            </a:extLst>
          </p:cNvPr>
          <p:cNvSpPr>
            <a:spLocks noGrp="1"/>
          </p:cNvSpPr>
          <p:nvPr>
            <p:ph idx="1"/>
          </p:nvPr>
        </p:nvSpPr>
        <p:spPr/>
        <p:txBody>
          <a:bodyPr>
            <a:normAutofit fontScale="92500" lnSpcReduction="10000"/>
          </a:bodyPr>
          <a:lstStyle/>
          <a:p>
            <a:pPr>
              <a:spcBef>
                <a:spcPts val="1200"/>
              </a:spcBef>
              <a:spcAft>
                <a:spcPts val="1200"/>
              </a:spcAft>
            </a:pPr>
            <a:r>
              <a:rPr lang="en-US"/>
              <a:t>The American Cancer Society estimates a</a:t>
            </a:r>
            <a:r>
              <a:rPr lang="en-US" sz="2800" b="1"/>
              <a:t>lmost 2,000,000 new US cancer cases in 2021</a:t>
            </a:r>
          </a:p>
          <a:p>
            <a:pPr>
              <a:spcBef>
                <a:spcPts val="1200"/>
              </a:spcBef>
              <a:spcAft>
                <a:spcPts val="1200"/>
              </a:spcAft>
            </a:pPr>
            <a:r>
              <a:rPr lang="en-US" sz="2800" b="1"/>
              <a:t>Over 600,000 US cancer deaths in 2021 (Between March 2020 and now roughly </a:t>
            </a:r>
            <a:r>
              <a:rPr lang="en-US"/>
              <a:t>600</a:t>
            </a:r>
            <a:r>
              <a:rPr lang="en-US" sz="2800" b="1"/>
              <a:t>,000 deaths from Covid-19)</a:t>
            </a:r>
          </a:p>
          <a:p>
            <a:pPr>
              <a:spcBef>
                <a:spcPts val="1200"/>
              </a:spcBef>
              <a:spcAft>
                <a:spcPts val="1200"/>
              </a:spcAft>
            </a:pPr>
            <a:r>
              <a:rPr lang="en-US" sz="2800" b="1"/>
              <a:t>Cancer chemotherapy is barbaric</a:t>
            </a:r>
          </a:p>
          <a:p>
            <a:pPr>
              <a:spcBef>
                <a:spcPts val="1200"/>
              </a:spcBef>
              <a:spcAft>
                <a:spcPts val="1200"/>
              </a:spcAft>
            </a:pPr>
            <a:r>
              <a:rPr lang="en-US" sz="2800" b="1"/>
              <a:t>Cancer chemotherapy is inadequately selective</a:t>
            </a:r>
          </a:p>
          <a:p>
            <a:pPr>
              <a:spcBef>
                <a:spcPts val="1200"/>
              </a:spcBef>
              <a:spcAft>
                <a:spcPts val="1200"/>
              </a:spcAft>
            </a:pPr>
            <a:endParaRPr lang="en-US" sz="2800" b="1"/>
          </a:p>
          <a:p>
            <a:pPr>
              <a:spcBef>
                <a:spcPts val="1200"/>
              </a:spcBef>
              <a:spcAft>
                <a:spcPts val="1200"/>
              </a:spcAft>
            </a:pPr>
            <a:endParaRPr lang="en-US" sz="2800" b="1"/>
          </a:p>
          <a:p>
            <a:endParaRPr lang="en-US"/>
          </a:p>
        </p:txBody>
      </p:sp>
      <p:sp>
        <p:nvSpPr>
          <p:cNvPr id="4" name="Slide Number Placeholder 3">
            <a:extLst>
              <a:ext uri="{FF2B5EF4-FFF2-40B4-BE49-F238E27FC236}">
                <a16:creationId xmlns:a16="http://schemas.microsoft.com/office/drawing/2014/main" xmlns="" id="{E49CB7CA-D768-4B01-8C76-2B9F6F1BE835}"/>
              </a:ext>
            </a:extLst>
          </p:cNvPr>
          <p:cNvSpPr>
            <a:spLocks noGrp="1"/>
          </p:cNvSpPr>
          <p:nvPr>
            <p:ph type="sldNum" sz="quarter" idx="12"/>
          </p:nvPr>
        </p:nvSpPr>
        <p:spPr/>
        <p:txBody>
          <a:bodyPr/>
          <a:lstStyle/>
          <a:p>
            <a:fld id="{E059DCB2-5B26-4C95-A788-4652E3CC6499}" type="slidenum">
              <a:rPr lang="en-US" smtClean="0"/>
              <a:t>3</a:t>
            </a:fld>
            <a:endParaRPr lang="en-US"/>
          </a:p>
        </p:txBody>
      </p:sp>
      <p:pic>
        <p:nvPicPr>
          <p:cNvPr id="6" name="Picture 5" descr="Logo&#10;&#10;Description automatically generated">
            <a:extLst>
              <a:ext uri="{FF2B5EF4-FFF2-40B4-BE49-F238E27FC236}">
                <a16:creationId xmlns:a16="http://schemas.microsoft.com/office/drawing/2014/main" xmlns="" id="{27559FA6-E3EC-447A-9997-DE7BE3C57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st="1371.428" end="731.161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4455309"/>
      </p:ext>
    </p:extLst>
  </p:cSld>
  <p:clrMapOvr>
    <a:masterClrMapping/>
  </p:clrMapOvr>
  <mc:AlternateContent xmlns:mc="http://schemas.openxmlformats.org/markup-compatibility/2006" xmlns:p14="http://schemas.microsoft.com/office/powerpoint/2010/main">
    <mc:Choice Requires="p14">
      <p:transition spd="slow" p14:dur="2000" advTm="46600"/>
    </mc:Choice>
    <mc:Fallback xmlns="">
      <p:transition spd="slow" advTm="4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870A3-8043-4581-BD20-CF49C7BB17AD}"/>
              </a:ext>
            </a:extLst>
          </p:cNvPr>
          <p:cNvSpPr>
            <a:spLocks noGrp="1"/>
          </p:cNvSpPr>
          <p:nvPr>
            <p:ph type="title"/>
          </p:nvPr>
        </p:nvSpPr>
        <p:spPr/>
        <p:txBody>
          <a:bodyPr/>
          <a:lstStyle/>
          <a:p>
            <a:r>
              <a:rPr lang="en-US"/>
              <a:t>Development Options</a:t>
            </a:r>
          </a:p>
        </p:txBody>
      </p:sp>
      <p:sp>
        <p:nvSpPr>
          <p:cNvPr id="3" name="Content Placeholder 2">
            <a:extLst>
              <a:ext uri="{FF2B5EF4-FFF2-40B4-BE49-F238E27FC236}">
                <a16:creationId xmlns:a16="http://schemas.microsoft.com/office/drawing/2014/main" xmlns="" id="{A0F6314F-EC72-42F6-8A26-826429B2875F}"/>
              </a:ext>
            </a:extLst>
          </p:cNvPr>
          <p:cNvSpPr>
            <a:spLocks noGrp="1"/>
          </p:cNvSpPr>
          <p:nvPr>
            <p:ph idx="1"/>
          </p:nvPr>
        </p:nvSpPr>
        <p:spPr>
          <a:xfrm>
            <a:off x="628650" y="1825625"/>
            <a:ext cx="7886700" cy="3889375"/>
          </a:xfrm>
        </p:spPr>
        <p:txBody>
          <a:bodyPr>
            <a:normAutofit/>
          </a:bodyPr>
          <a:lstStyle/>
          <a:p>
            <a:r>
              <a:rPr lang="en-US"/>
              <a:t>Discover and develop a new drug</a:t>
            </a:r>
          </a:p>
          <a:p>
            <a:pPr lvl="1"/>
            <a:r>
              <a:rPr lang="en-US"/>
              <a:t>High risk</a:t>
            </a:r>
          </a:p>
          <a:p>
            <a:pPr lvl="1"/>
            <a:r>
              <a:rPr lang="en-US"/>
              <a:t>10-12 years and $650 million</a:t>
            </a:r>
          </a:p>
          <a:p>
            <a:r>
              <a:rPr lang="en-US"/>
              <a:t>TumorSelect</a:t>
            </a:r>
            <a:r>
              <a:rPr lang="en-US" baseline="30000"/>
              <a:t>®</a:t>
            </a:r>
            <a:r>
              <a:rPr lang="en-US"/>
              <a:t> paclitaxel</a:t>
            </a:r>
          </a:p>
          <a:p>
            <a:pPr lvl="1"/>
            <a:r>
              <a:rPr lang="en-US"/>
              <a:t>Identify and develop a new delivery strategy</a:t>
            </a:r>
          </a:p>
          <a:p>
            <a:pPr lvl="2"/>
            <a:r>
              <a:rPr lang="en-US"/>
              <a:t>LDL as a delivery mechanism</a:t>
            </a:r>
          </a:p>
          <a:p>
            <a:pPr lvl="1"/>
            <a:r>
              <a:rPr lang="en-US"/>
              <a:t>Selectively delivered to tumors</a:t>
            </a:r>
          </a:p>
          <a:p>
            <a:pPr lvl="1"/>
            <a:r>
              <a:rPr lang="en-US"/>
              <a:t>By choosing a well known clinically utilized drug (paclitaxel)we reduce risk of development failure</a:t>
            </a:r>
          </a:p>
        </p:txBody>
      </p:sp>
      <p:sp>
        <p:nvSpPr>
          <p:cNvPr id="4" name="Slide Number Placeholder 3">
            <a:extLst>
              <a:ext uri="{FF2B5EF4-FFF2-40B4-BE49-F238E27FC236}">
                <a16:creationId xmlns:a16="http://schemas.microsoft.com/office/drawing/2014/main" xmlns="" id="{668E889B-F8EA-47F4-9BE2-BF8CA2E4C200}"/>
              </a:ext>
            </a:extLst>
          </p:cNvPr>
          <p:cNvSpPr>
            <a:spLocks noGrp="1"/>
          </p:cNvSpPr>
          <p:nvPr>
            <p:ph type="sldNum" sz="quarter" idx="12"/>
          </p:nvPr>
        </p:nvSpPr>
        <p:spPr/>
        <p:txBody>
          <a:bodyPr/>
          <a:lstStyle/>
          <a:p>
            <a:fld id="{E059DCB2-5B26-4C95-A788-4652E3CC6499}" type="slidenum">
              <a:rPr lang="en-US" smtClean="0"/>
              <a:t>4</a:t>
            </a:fld>
            <a:endParaRPr lang="en-US"/>
          </a:p>
        </p:txBody>
      </p:sp>
      <p:pic>
        <p:nvPicPr>
          <p:cNvPr id="6" name="Picture 5" descr="Logo&#10;&#10;Description automatically generated">
            <a:extLst>
              <a:ext uri="{FF2B5EF4-FFF2-40B4-BE49-F238E27FC236}">
                <a16:creationId xmlns:a16="http://schemas.microsoft.com/office/drawing/2014/main" xmlns="" id="{46061A6D-3779-4FF6-98C9-2FAD7CBEA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1504.5113" end="668.846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3787969"/>
      </p:ext>
    </p:extLst>
  </p:cSld>
  <p:clrMapOvr>
    <a:masterClrMapping/>
  </p:clrMapOvr>
  <mc:AlternateContent xmlns:mc="http://schemas.openxmlformats.org/markup-compatibility/2006" xmlns:p14="http://schemas.microsoft.com/office/powerpoint/2010/main">
    <mc:Choice Requires="p14">
      <p:transition spd="slow" p14:dur="2000" advTm="56900"/>
    </mc:Choice>
    <mc:Fallback xmlns="">
      <p:transition spd="slow" advTm="5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AC52-F993-4953-824C-92FA49C88BA6}"/>
              </a:ext>
            </a:extLst>
          </p:cNvPr>
          <p:cNvSpPr>
            <a:spLocks noGrp="1"/>
          </p:cNvSpPr>
          <p:nvPr>
            <p:ph type="title"/>
          </p:nvPr>
        </p:nvSpPr>
        <p:spPr/>
        <p:txBody>
          <a:bodyPr>
            <a:normAutofit/>
          </a:bodyPr>
          <a:lstStyle/>
          <a:p>
            <a:r>
              <a:rPr lang="en-US" sz="3600"/>
              <a:t>TumorSelect</a:t>
            </a:r>
            <a:r>
              <a:rPr lang="en-US" sz="3600" baseline="30000"/>
              <a:t>®</a:t>
            </a:r>
            <a:r>
              <a:rPr lang="en-US" sz="3600"/>
              <a:t> LDL Mechanism</a:t>
            </a:r>
          </a:p>
        </p:txBody>
      </p:sp>
      <p:pic>
        <p:nvPicPr>
          <p:cNvPr id="6" name="Content Placeholder 5" descr="Logo&#10;&#10;Description automatically generated">
            <a:extLst>
              <a:ext uri="{FF2B5EF4-FFF2-40B4-BE49-F238E27FC236}">
                <a16:creationId xmlns:a16="http://schemas.microsoft.com/office/drawing/2014/main" xmlns="" id="{6FA4BFF9-4334-4328-ADCE-D032654487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p:spPr>
      </p:pic>
      <p:sp>
        <p:nvSpPr>
          <p:cNvPr id="4" name="Slide Number Placeholder 3">
            <a:extLst>
              <a:ext uri="{FF2B5EF4-FFF2-40B4-BE49-F238E27FC236}">
                <a16:creationId xmlns:a16="http://schemas.microsoft.com/office/drawing/2014/main" xmlns="" id="{B7311E06-27E0-46D3-8522-C3F5B00B5D29}"/>
              </a:ext>
            </a:extLst>
          </p:cNvPr>
          <p:cNvSpPr>
            <a:spLocks noGrp="1"/>
          </p:cNvSpPr>
          <p:nvPr>
            <p:ph type="sldNum" sz="quarter" idx="12"/>
          </p:nvPr>
        </p:nvSpPr>
        <p:spPr/>
        <p:txBody>
          <a:bodyPr/>
          <a:lstStyle/>
          <a:p>
            <a:fld id="{E059DCB2-5B26-4C95-A788-4652E3CC6499}" type="slidenum">
              <a:rPr lang="en-US" smtClean="0"/>
              <a:t>5</a:t>
            </a:fld>
            <a:endParaRPr lang="en-US"/>
          </a:p>
        </p:txBody>
      </p:sp>
      <p:pic>
        <p:nvPicPr>
          <p:cNvPr id="8" name="Picture 7" descr="Diagram&#10;&#10;Description automatically generated">
            <a:extLst>
              <a:ext uri="{FF2B5EF4-FFF2-40B4-BE49-F238E27FC236}">
                <a16:creationId xmlns:a16="http://schemas.microsoft.com/office/drawing/2014/main" xmlns="" id="{A052F9B8-4AB6-4309-B440-8DDB1139B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860" y="1513490"/>
            <a:ext cx="7340280" cy="4145280"/>
          </a:xfrm>
          <a:prstGeom prst="rect">
            <a:avLst/>
          </a:prstGeom>
        </p:spPr>
      </p:pic>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734.5045" end="1876.127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1650134"/>
      </p:ext>
    </p:extLst>
  </p:cSld>
  <p:clrMapOvr>
    <a:masterClrMapping/>
  </p:clrMapOvr>
  <mc:AlternateContent xmlns:mc="http://schemas.openxmlformats.org/markup-compatibility/2006" xmlns:p14="http://schemas.microsoft.com/office/powerpoint/2010/main">
    <mc:Choice Requires="p14">
      <p:transition spd="slow" p14:dur="2000" advTm="86900"/>
    </mc:Choice>
    <mc:Fallback xmlns="">
      <p:transition spd="slow" advTm="8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B20A2-540B-4268-9AEA-AB5D2A21C9F6}"/>
              </a:ext>
            </a:extLst>
          </p:cNvPr>
          <p:cNvSpPr>
            <a:spLocks noGrp="1"/>
          </p:cNvSpPr>
          <p:nvPr>
            <p:ph type="title"/>
          </p:nvPr>
        </p:nvSpPr>
        <p:spPr/>
        <p:txBody>
          <a:bodyPr>
            <a:normAutofit/>
          </a:bodyPr>
          <a:lstStyle/>
          <a:p>
            <a:r>
              <a:rPr lang="en-US" sz="3200"/>
              <a:t>Four Questions to Be Addressed</a:t>
            </a:r>
          </a:p>
        </p:txBody>
      </p:sp>
      <p:sp>
        <p:nvSpPr>
          <p:cNvPr id="3" name="Content Placeholder 2">
            <a:extLst>
              <a:ext uri="{FF2B5EF4-FFF2-40B4-BE49-F238E27FC236}">
                <a16:creationId xmlns:a16="http://schemas.microsoft.com/office/drawing/2014/main" xmlns="" id="{A183F28E-2551-44CB-B693-CEC578BDF52A}"/>
              </a:ext>
            </a:extLst>
          </p:cNvPr>
          <p:cNvSpPr>
            <a:spLocks noGrp="1"/>
          </p:cNvSpPr>
          <p:nvPr>
            <p:ph idx="1"/>
          </p:nvPr>
        </p:nvSpPr>
        <p:spPr>
          <a:xfrm>
            <a:off x="628650" y="1825625"/>
            <a:ext cx="7886700" cy="3965575"/>
          </a:xfrm>
        </p:spPr>
        <p:txBody>
          <a:bodyPr>
            <a:normAutofit fontScale="70000" lnSpcReduction="20000"/>
          </a:bodyPr>
          <a:lstStyle/>
          <a:p>
            <a:pPr marL="514350" indent="-514350">
              <a:buFont typeface="+mj-lt"/>
              <a:buAutoNum type="arabicPeriod"/>
            </a:pPr>
            <a:r>
              <a:rPr lang="en-US"/>
              <a:t>Can a pseudo-LDL nanoparticle be created which is sufficiently similar to natural human LDL particles to be physiologically recognizable and stable enough to serve as a delivery vehicle for a cytotoxic payload?</a:t>
            </a:r>
          </a:p>
          <a:p>
            <a:pPr marL="514350" indent="-514350">
              <a:buFont typeface="+mj-lt"/>
              <a:buAutoNum type="arabicPeriod"/>
            </a:pPr>
            <a:r>
              <a:rPr lang="en-US"/>
              <a:t>Can a suitable paclitaxel derivative be prepared to be efficiently incorporated into and retained in the delivery formulation?</a:t>
            </a:r>
          </a:p>
          <a:p>
            <a:pPr marL="514350" indent="-514350">
              <a:buFont typeface="+mj-lt"/>
              <a:buAutoNum type="arabicPeriod"/>
            </a:pPr>
            <a:r>
              <a:rPr lang="en-US"/>
              <a:t>Does the proposed TumorSelect® construct of cytotoxic derivative and delivery vehicle improve TI of the cytotoxic and still retain efficacy?</a:t>
            </a:r>
          </a:p>
          <a:p>
            <a:pPr marL="514350" indent="-514350">
              <a:buFont typeface="+mj-lt"/>
              <a:buAutoNum type="arabicPeriod"/>
            </a:pPr>
            <a:r>
              <a:rPr lang="en-US"/>
              <a:t>Does the TumorSelect® technology selectively deliver cytotoxic to tumor tissue as proposed? </a:t>
            </a:r>
          </a:p>
          <a:p>
            <a:pPr marL="514350" indent="-514350">
              <a:buFont typeface="+mj-lt"/>
              <a:buAutoNum type="arabicPeriod"/>
            </a:pPr>
            <a:endParaRPr lang="en-US"/>
          </a:p>
        </p:txBody>
      </p:sp>
      <p:sp>
        <p:nvSpPr>
          <p:cNvPr id="4" name="Slide Number Placeholder 3">
            <a:extLst>
              <a:ext uri="{FF2B5EF4-FFF2-40B4-BE49-F238E27FC236}">
                <a16:creationId xmlns:a16="http://schemas.microsoft.com/office/drawing/2014/main" xmlns="" id="{21927545-B6AD-4AC4-9971-22BEB308C6B1}"/>
              </a:ext>
            </a:extLst>
          </p:cNvPr>
          <p:cNvSpPr>
            <a:spLocks noGrp="1"/>
          </p:cNvSpPr>
          <p:nvPr>
            <p:ph type="sldNum" sz="quarter" idx="12"/>
          </p:nvPr>
        </p:nvSpPr>
        <p:spPr/>
        <p:txBody>
          <a:bodyPr/>
          <a:lstStyle/>
          <a:p>
            <a:fld id="{E059DCB2-5B26-4C95-A788-4652E3CC6499}" type="slidenum">
              <a:rPr lang="en-US" smtClean="0"/>
              <a:t>6</a:t>
            </a:fld>
            <a:endParaRPr lang="en-US"/>
          </a:p>
        </p:txBody>
      </p:sp>
      <p:pic>
        <p:nvPicPr>
          <p:cNvPr id="6" name="Picture 5" descr="Logo&#10;&#10;Description automatically generated">
            <a:extLst>
              <a:ext uri="{FF2B5EF4-FFF2-40B4-BE49-F238E27FC236}">
                <a16:creationId xmlns:a16="http://schemas.microsoft.com/office/drawing/2014/main" xmlns="" id="{A2E98C2E-86C3-48FD-9A12-99D098D9A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794.31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6028100"/>
      </p:ext>
    </p:extLst>
  </p:cSld>
  <p:clrMapOvr>
    <a:masterClrMapping/>
  </p:clrMapOvr>
  <mc:AlternateContent xmlns:mc="http://schemas.openxmlformats.org/markup-compatibility/2006" xmlns:p14="http://schemas.microsoft.com/office/powerpoint/2010/main">
    <mc:Choice Requires="p14">
      <p:transition spd="slow" p14:dur="2000" advTm="56500"/>
    </mc:Choice>
    <mc:Fallback xmlns="">
      <p:transition spd="slow" advTm="5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96A3C-4170-41E0-B429-D52CD14779B6}"/>
              </a:ext>
            </a:extLst>
          </p:cNvPr>
          <p:cNvSpPr>
            <a:spLocks noGrp="1"/>
          </p:cNvSpPr>
          <p:nvPr>
            <p:ph type="title"/>
          </p:nvPr>
        </p:nvSpPr>
        <p:spPr>
          <a:xfrm>
            <a:off x="628650" y="2590800"/>
            <a:ext cx="7886700" cy="1325563"/>
          </a:xfrm>
        </p:spPr>
        <p:txBody>
          <a:bodyPr/>
          <a:lstStyle/>
          <a:p>
            <a:r>
              <a:rPr lang="en-US"/>
              <a:t>Can We Make Suitable Pseudo-LDL Particles?</a:t>
            </a:r>
          </a:p>
        </p:txBody>
      </p:sp>
      <p:sp>
        <p:nvSpPr>
          <p:cNvPr id="4" name="Slide Number Placeholder 3">
            <a:extLst>
              <a:ext uri="{FF2B5EF4-FFF2-40B4-BE49-F238E27FC236}">
                <a16:creationId xmlns:a16="http://schemas.microsoft.com/office/drawing/2014/main" xmlns="" id="{8C6EC8EF-5FC7-4F01-89DB-A6D42CA4B941}"/>
              </a:ext>
            </a:extLst>
          </p:cNvPr>
          <p:cNvSpPr>
            <a:spLocks noGrp="1"/>
          </p:cNvSpPr>
          <p:nvPr>
            <p:ph type="sldNum" sz="quarter" idx="12"/>
          </p:nvPr>
        </p:nvSpPr>
        <p:spPr/>
        <p:txBody>
          <a:bodyPr/>
          <a:lstStyle/>
          <a:p>
            <a:fld id="{E059DCB2-5B26-4C95-A788-4652E3CC6499}" type="slidenum">
              <a:rPr lang="en-US" smtClean="0"/>
              <a:t>7</a:t>
            </a:fld>
            <a:endParaRPr lang="en-US"/>
          </a:p>
        </p:txBody>
      </p:sp>
      <p:pic>
        <p:nvPicPr>
          <p:cNvPr id="6" name="Picture 5" descr="Logo&#10;&#10;Description automatically generated">
            <a:extLst>
              <a:ext uri="{FF2B5EF4-FFF2-40B4-BE49-F238E27FC236}">
                <a16:creationId xmlns:a16="http://schemas.microsoft.com/office/drawing/2014/main" xmlns="" id="{E4CEAA48-EB2B-471E-A015-67131CAE9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527.9838" end="430.005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37861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2B00F-66E4-42C8-A64E-6B36B9B1F25F}"/>
              </a:ext>
            </a:extLst>
          </p:cNvPr>
          <p:cNvSpPr>
            <a:spLocks noGrp="1"/>
          </p:cNvSpPr>
          <p:nvPr>
            <p:ph type="title"/>
          </p:nvPr>
        </p:nvSpPr>
        <p:spPr/>
        <p:txBody>
          <a:bodyPr/>
          <a:lstStyle/>
          <a:p>
            <a:r>
              <a:rPr lang="en-US"/>
              <a:t>Pseudo-LDL Particles</a:t>
            </a:r>
          </a:p>
        </p:txBody>
      </p:sp>
      <p:sp>
        <p:nvSpPr>
          <p:cNvPr id="3" name="Content Placeholder 2">
            <a:extLst>
              <a:ext uri="{FF2B5EF4-FFF2-40B4-BE49-F238E27FC236}">
                <a16:creationId xmlns:a16="http://schemas.microsoft.com/office/drawing/2014/main" xmlns="" id="{8D6D1BE0-02F9-454F-8A62-1346718D9F83}"/>
              </a:ext>
            </a:extLst>
          </p:cNvPr>
          <p:cNvSpPr>
            <a:spLocks noGrp="1"/>
          </p:cNvSpPr>
          <p:nvPr>
            <p:ph idx="1"/>
          </p:nvPr>
        </p:nvSpPr>
        <p:spPr/>
        <p:txBody>
          <a:bodyPr/>
          <a:lstStyle/>
          <a:p>
            <a:r>
              <a:rPr lang="en-US"/>
              <a:t>Manufacturing</a:t>
            </a:r>
          </a:p>
          <a:p>
            <a:pPr lvl="1"/>
            <a:r>
              <a:rPr lang="en-US" err="1"/>
              <a:t>MicroFluidizer</a:t>
            </a:r>
            <a:r>
              <a:rPr lang="en-US" baseline="30000"/>
              <a:t>®</a:t>
            </a:r>
          </a:p>
          <a:p>
            <a:pPr lvl="2"/>
            <a:r>
              <a:rPr lang="en-US"/>
              <a:t>Process coarse emulsion</a:t>
            </a:r>
          </a:p>
          <a:p>
            <a:pPr lvl="2"/>
            <a:r>
              <a:rPr lang="en-US"/>
              <a:t>Recirculating continuous flow</a:t>
            </a:r>
          </a:p>
          <a:p>
            <a:pPr lvl="2"/>
            <a:r>
              <a:rPr lang="en-US"/>
              <a:t>Reduces particle size into desired range</a:t>
            </a:r>
          </a:p>
          <a:p>
            <a:pPr lvl="2"/>
            <a:r>
              <a:rPr lang="en-US"/>
              <a:t>Has been scaled up by others to GMP-approved commercial scale</a:t>
            </a:r>
          </a:p>
          <a:p>
            <a:pPr lvl="1"/>
            <a:r>
              <a:rPr lang="en-US"/>
              <a:t>Rational development of processing conditions</a:t>
            </a:r>
          </a:p>
          <a:p>
            <a:pPr lvl="2"/>
            <a:r>
              <a:rPr lang="en-US"/>
              <a:t>Buffer composition</a:t>
            </a:r>
          </a:p>
          <a:p>
            <a:pPr lvl="2"/>
            <a:r>
              <a:rPr lang="en-US"/>
              <a:t>Total solids content and composition</a:t>
            </a:r>
          </a:p>
          <a:p>
            <a:pPr lvl="2"/>
            <a:r>
              <a:rPr lang="en-US"/>
              <a:t>Interaction-chamber geometry</a:t>
            </a:r>
          </a:p>
          <a:p>
            <a:pPr lvl="2"/>
            <a:r>
              <a:rPr lang="en-US"/>
              <a:t>Temperatures</a:t>
            </a:r>
          </a:p>
          <a:p>
            <a:pPr lvl="2"/>
            <a:r>
              <a:rPr lang="en-US"/>
              <a:t>Pressure</a:t>
            </a:r>
          </a:p>
        </p:txBody>
      </p:sp>
      <p:sp>
        <p:nvSpPr>
          <p:cNvPr id="4" name="Slide Number Placeholder 3">
            <a:extLst>
              <a:ext uri="{FF2B5EF4-FFF2-40B4-BE49-F238E27FC236}">
                <a16:creationId xmlns:a16="http://schemas.microsoft.com/office/drawing/2014/main" xmlns="" id="{4F3AC460-09E9-43CF-865A-9249AF9F93AD}"/>
              </a:ext>
            </a:extLst>
          </p:cNvPr>
          <p:cNvSpPr>
            <a:spLocks noGrp="1"/>
          </p:cNvSpPr>
          <p:nvPr>
            <p:ph type="sldNum" sz="quarter" idx="12"/>
          </p:nvPr>
        </p:nvSpPr>
        <p:spPr/>
        <p:txBody>
          <a:bodyPr/>
          <a:lstStyle/>
          <a:p>
            <a:fld id="{E059DCB2-5B26-4C95-A788-4652E3CC6499}" type="slidenum">
              <a:rPr lang="en-US" smtClean="0"/>
              <a:t>8</a:t>
            </a:fld>
            <a:endParaRPr lang="en-US"/>
          </a:p>
        </p:txBody>
      </p:sp>
      <p:pic>
        <p:nvPicPr>
          <p:cNvPr id="6" name="Picture 5" descr="Logo&#10;&#10;Description automatically generated">
            <a:extLst>
              <a:ext uri="{FF2B5EF4-FFF2-40B4-BE49-F238E27FC236}">
                <a16:creationId xmlns:a16="http://schemas.microsoft.com/office/drawing/2014/main" xmlns="" id="{745699C7-FAC7-4E6E-B55B-974BAECFC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7" name="Picture 8" descr="scales">
            <a:extLst>
              <a:ext uri="{FF2B5EF4-FFF2-40B4-BE49-F238E27FC236}">
                <a16:creationId xmlns:a16="http://schemas.microsoft.com/office/drawing/2014/main" xmlns="" id="{3D470D5F-5BA6-4052-AF6C-9E135F5FE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25" y="4330699"/>
            <a:ext cx="3927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387.7526" end="771.9988"/>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1805894"/>
      </p:ext>
    </p:extLst>
  </p:cSld>
  <p:clrMapOvr>
    <a:masterClrMapping/>
  </p:clrMapOvr>
  <mc:AlternateContent xmlns:mc="http://schemas.openxmlformats.org/markup-compatibility/2006" xmlns:p14="http://schemas.microsoft.com/office/powerpoint/2010/main">
    <mc:Choice Requires="p14">
      <p:transition spd="slow" p14:dur="2000" advTm="38950"/>
    </mc:Choice>
    <mc:Fallback xmlns="">
      <p:transition spd="slow" advTm="3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F77E6-BAE0-4988-8946-04860717CC13}"/>
              </a:ext>
            </a:extLst>
          </p:cNvPr>
          <p:cNvSpPr>
            <a:spLocks noGrp="1"/>
          </p:cNvSpPr>
          <p:nvPr>
            <p:ph type="title"/>
          </p:nvPr>
        </p:nvSpPr>
        <p:spPr>
          <a:xfrm>
            <a:off x="628650" y="2667000"/>
            <a:ext cx="7886700" cy="1325563"/>
          </a:xfrm>
        </p:spPr>
        <p:txBody>
          <a:bodyPr>
            <a:normAutofit fontScale="90000"/>
          </a:bodyPr>
          <a:lstStyle/>
          <a:p>
            <a:r>
              <a:rPr lang="en-US"/>
              <a:t>A Suitable Lipophilic Derivative of Paclitaxel to incorporate and be retained in the pseudo-LDL nanoparticle</a:t>
            </a:r>
          </a:p>
        </p:txBody>
      </p:sp>
      <p:sp>
        <p:nvSpPr>
          <p:cNvPr id="4" name="Slide Number Placeholder 3">
            <a:extLst>
              <a:ext uri="{FF2B5EF4-FFF2-40B4-BE49-F238E27FC236}">
                <a16:creationId xmlns:a16="http://schemas.microsoft.com/office/drawing/2014/main" xmlns="" id="{25BF21D0-7029-4656-AA54-D792FA7C1061}"/>
              </a:ext>
            </a:extLst>
          </p:cNvPr>
          <p:cNvSpPr>
            <a:spLocks noGrp="1"/>
          </p:cNvSpPr>
          <p:nvPr>
            <p:ph type="sldNum" sz="quarter" idx="12"/>
          </p:nvPr>
        </p:nvSpPr>
        <p:spPr/>
        <p:txBody>
          <a:bodyPr/>
          <a:lstStyle/>
          <a:p>
            <a:fld id="{E059DCB2-5B26-4C95-A788-4652E3CC6499}" type="slidenum">
              <a:rPr lang="en-US" smtClean="0"/>
              <a:t>9</a:t>
            </a:fld>
            <a:endParaRPr lang="en-US"/>
          </a:p>
        </p:txBody>
      </p:sp>
      <p:pic>
        <p:nvPicPr>
          <p:cNvPr id="6" name="Picture 5" descr="Logo&#10;&#10;Description automatically generated">
            <a:extLst>
              <a:ext uri="{FF2B5EF4-FFF2-40B4-BE49-F238E27FC236}">
                <a16:creationId xmlns:a16="http://schemas.microsoft.com/office/drawing/2014/main" xmlns="" id="{26A13F75-FF4E-45BC-ACA7-FD76734AF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5669280"/>
            <a:ext cx="1924319" cy="1066949"/>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555.1739" end="234.847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270428"/>
      </p:ext>
    </p:extLst>
  </p:cSld>
  <p:clrMapOvr>
    <a:masterClrMapping/>
  </p:clrMapOvr>
  <mc:AlternateContent xmlns:mc="http://schemas.openxmlformats.org/markup-compatibility/2006" xmlns:p14="http://schemas.microsoft.com/office/powerpoint/2010/main">
    <mc:Choice Requires="p14">
      <p:transition spd="slow" p14:dur="2000" advTm="12100"/>
    </mc:Choice>
    <mc:Fallback xmlns="">
      <p:transition spd="slow" advTm="1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Cloaked">
      <a:dk1>
        <a:srgbClr val="7297A7"/>
      </a:dk1>
      <a:lt1>
        <a:sysClr val="window" lastClr="FFFFFF"/>
      </a:lt1>
      <a:dk2>
        <a:srgbClr val="797979"/>
      </a:dk2>
      <a:lt2>
        <a:srgbClr val="E7E6E6"/>
      </a:lt2>
      <a:accent1>
        <a:srgbClr val="4EBB55"/>
      </a:accent1>
      <a:accent2>
        <a:srgbClr val="3C3C3C"/>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12662</TotalTime>
  <Words>1146</Words>
  <Application>Microsoft Office PowerPoint</Application>
  <PresentationFormat>On-screen Show (4:3)</PresentationFormat>
  <Paragraphs>151</Paragraphs>
  <Slides>25</Slides>
  <Notes>3</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Cloaked Therapeutics, LLC</vt:lpstr>
      <vt:lpstr>The Problem</vt:lpstr>
      <vt:lpstr>Development Options</vt:lpstr>
      <vt:lpstr>TumorSelect® LDL Mechanism</vt:lpstr>
      <vt:lpstr>Four Questions to Be Addressed</vt:lpstr>
      <vt:lpstr>Can We Make Suitable Pseudo-LDL Particles?</vt:lpstr>
      <vt:lpstr>Pseudo-LDL Particles</vt:lpstr>
      <vt:lpstr>A Suitable Lipophilic Derivative of Paclitaxel to incorporate and be retained in the pseudo-LDL nanoparticle</vt:lpstr>
      <vt:lpstr>A Suitable Derivative to Incorporate</vt:lpstr>
      <vt:lpstr>TumorSelect® Paclitaxel Lysosomal Release</vt:lpstr>
      <vt:lpstr>Does the Construct of the Cytotoxic Drug and Delivery Formulation Retain Efficacy and Improve TI?</vt:lpstr>
      <vt:lpstr>Dose Response Study in Murine Model of Human Breast Cancer</vt:lpstr>
      <vt:lpstr>TumorSelect® Paclitaxel vs Taxol® Mouse Weight</vt:lpstr>
      <vt:lpstr>Pancreatic Growth Comparison to Abraxane®</vt:lpstr>
      <vt:lpstr>Do We obtain Tumor Selective Delivery?</vt:lpstr>
      <vt:lpstr>TumorSelect® Paclitaxel vs Cremophor®/EtOH Paclitaxel Single Bolus Injection</vt:lpstr>
      <vt:lpstr>Delivery Efficiency of TumorSelect® Paclitaxel</vt:lpstr>
      <vt:lpstr>TumorSelect® Paclitaxel vs Taxol® Volume of Distribution</vt:lpstr>
      <vt:lpstr>TumorSelect® Paclitaxel vs. Taxol®</vt:lpstr>
      <vt:lpstr>TumorSelect® Paclitaxel vs. Taxol® Summary</vt:lpstr>
      <vt:lpstr>The Future of Clinical Practice</vt:lpstr>
      <vt:lpstr>Conclusion Enhanced Patient Benefit </vt:lpstr>
      <vt:lpstr>Contact Information</vt:lpstr>
      <vt:lpstr>Thank you for your attention.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McChesney</dc:creator>
  <cp:lastModifiedBy>McChesney</cp:lastModifiedBy>
  <cp:revision>385</cp:revision>
  <dcterms:created xsi:type="dcterms:W3CDTF">2021-06-18T20:55:31Z</dcterms:created>
  <dcterms:modified xsi:type="dcterms:W3CDTF">2021-07-07T19:10:42Z</dcterms:modified>
</cp:coreProperties>
</file>