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7" r:id="rId2"/>
    <p:sldId id="597" r:id="rId3"/>
    <p:sldId id="594" r:id="rId4"/>
    <p:sldId id="596" r:id="rId5"/>
    <p:sldId id="598" r:id="rId6"/>
    <p:sldId id="284" r:id="rId7"/>
    <p:sldId id="609" r:id="rId8"/>
    <p:sldId id="276" r:id="rId9"/>
    <p:sldId id="599" r:id="rId10"/>
    <p:sldId id="600" r:id="rId11"/>
    <p:sldId id="608" r:id="rId12"/>
    <p:sldId id="601" r:id="rId13"/>
    <p:sldId id="592" r:id="rId14"/>
    <p:sldId id="604" r:id="rId15"/>
    <p:sldId id="605" r:id="rId16"/>
    <p:sldId id="607" r:id="rId17"/>
    <p:sldId id="606" r:id="rId18"/>
    <p:sldId id="580" r:id="rId19"/>
    <p:sldId id="265" r:id="rId20"/>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395428-E68D-5485-3DA2-4DB68CDFB45D}" name="Angela Calderon" initials="AC" userId="S::aic0001@auburn.edu::9f8b8c82-0923-445b-bba9-82515eea5824" providerId="AD"/>
  <p188:author id="{DB64E4BE-31A4-EEB8-B46F-B8FBD2790D15}" name="Zarna Atul Raichura" initials="ZAR" userId="S::zzr0009@auburn.edu::a1081e2a-f114-4682-b274-4f7420c6c652" providerId="AD"/>
  <p188:author id="{891246FF-E691-2AD0-4B7C-7BF573B8B9EE}" name="Kelli McDonald" initials="KM" userId="S::klm0114@auburn.edu::62c04c0f-dffd-450b-ba30-5b06463aca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E2AF"/>
    <a:srgbClr val="C844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09"/>
    <p:restoredTop sz="89528" autoAdjust="0"/>
  </p:normalViewPr>
  <p:slideViewPr>
    <p:cSldViewPr>
      <p:cViewPr varScale="1">
        <p:scale>
          <a:sx n="68" d="100"/>
          <a:sy n="68" d="100"/>
        </p:scale>
        <p:origin x="232" y="696"/>
      </p:cViewPr>
      <p:guideLst>
        <p:guide orient="horz" pos="2880"/>
        <p:guide pos="2160"/>
      </p:guideLst>
    </p:cSldViewPr>
  </p:slideViewPr>
  <p:outlineViewPr>
    <p:cViewPr>
      <p:scale>
        <a:sx n="33" d="100"/>
        <a:sy n="33" d="100"/>
      </p:scale>
      <p:origin x="0" y="-72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kellimcdonald\Desktop\saved%20-%2011-17-22%20-%20R15%20-%20RAS%20cytotoxicity(AutoRecovered).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kellimcdonald\Desktop\saved%20-%2011-17-22%20-%20R15%20-%20RAS%20cytotoxicity(AutoRecovered).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81147517850596E-2"/>
          <c:y val="1.0734904382322288E-2"/>
          <c:w val="0.86366607399881468"/>
          <c:h val="0.85656847956907034"/>
        </c:manualLayout>
      </c:layout>
      <c:barChart>
        <c:barDir val="col"/>
        <c:grouping val="clustered"/>
        <c:varyColors val="0"/>
        <c:ser>
          <c:idx val="0"/>
          <c:order val="0"/>
          <c:tx>
            <c:v>24-hour</c:v>
          </c:tx>
          <c:spPr>
            <a:solidFill>
              <a:schemeClr val="accent1"/>
            </a:solidFill>
            <a:ln>
              <a:noFill/>
            </a:ln>
            <a:effectLst/>
          </c:spPr>
          <c:invertIfNegative val="0"/>
          <c:cat>
            <c:strRef>
              <c:f>'Cytotoxicity Graph'!$N$78:$N$88</c:f>
              <c:strCache>
                <c:ptCount val="11"/>
                <c:pt idx="0">
                  <c:v>Vehicle</c:v>
                </c:pt>
                <c:pt idx="1">
                  <c:v>Omep [50μM]</c:v>
                </c:pt>
                <c:pt idx="2">
                  <c:v>Rif [20μM]</c:v>
                </c:pt>
                <c:pt idx="3">
                  <c:v>Phenob [2mM]</c:v>
                </c:pt>
                <c:pt idx="4">
                  <c:v>F4AC [HED]</c:v>
                </c:pt>
                <c:pt idx="5">
                  <c:v>F3AC [HED]</c:v>
                </c:pt>
                <c:pt idx="6">
                  <c:v>F34ME [HED]</c:v>
                </c:pt>
                <c:pt idx="7">
                  <c:v>MRAQ [HED]</c:v>
                </c:pt>
                <c:pt idx="8">
                  <c:v>MRAC [HED]</c:v>
                </c:pt>
                <c:pt idx="9">
                  <c:v>MRME [HED]</c:v>
                </c:pt>
                <c:pt idx="10">
                  <c:v>MRET [HED]</c:v>
                </c:pt>
              </c:strCache>
            </c:strRef>
          </c:cat>
          <c:val>
            <c:numRef>
              <c:f>'Cytotoxicity Graph'!$O$78:$O$88</c:f>
              <c:numCache>
                <c:formatCode>General</c:formatCode>
                <c:ptCount val="11"/>
                <c:pt idx="0">
                  <c:v>99.999999999999986</c:v>
                </c:pt>
                <c:pt idx="1">
                  <c:v>95.501297414559403</c:v>
                </c:pt>
                <c:pt idx="2">
                  <c:v>92.498966263226322</c:v>
                </c:pt>
                <c:pt idx="3">
                  <c:v>86.271975645760875</c:v>
                </c:pt>
                <c:pt idx="4">
                  <c:v>94.82532345473831</c:v>
                </c:pt>
                <c:pt idx="5">
                  <c:v>93.827143230971757</c:v>
                </c:pt>
                <c:pt idx="6">
                  <c:v>105.609545135844</c:v>
                </c:pt>
                <c:pt idx="7">
                  <c:v>100.00379536206754</c:v>
                </c:pt>
                <c:pt idx="8">
                  <c:v>99.59209845568715</c:v>
                </c:pt>
                <c:pt idx="9">
                  <c:v>110.91446252679225</c:v>
                </c:pt>
                <c:pt idx="10">
                  <c:v>105.90538362121487</c:v>
                </c:pt>
              </c:numCache>
            </c:numRef>
          </c:val>
          <c:extLst>
            <c:ext xmlns:c16="http://schemas.microsoft.com/office/drawing/2014/chart" uri="{C3380CC4-5D6E-409C-BE32-E72D297353CC}">
              <c16:uniqueId val="{00000000-24A0-1D45-ABF7-8342774F8A7D}"/>
            </c:ext>
          </c:extLst>
        </c:ser>
        <c:ser>
          <c:idx val="1"/>
          <c:order val="1"/>
          <c:tx>
            <c:v>48-hour</c:v>
          </c:tx>
          <c:spPr>
            <a:solidFill>
              <a:schemeClr val="accent2"/>
            </a:solidFill>
            <a:ln>
              <a:noFill/>
            </a:ln>
            <a:effectLst/>
          </c:spPr>
          <c:invertIfNegative val="0"/>
          <c:cat>
            <c:strRef>
              <c:f>'Cytotoxicity Graph'!$N$78:$N$88</c:f>
              <c:strCache>
                <c:ptCount val="11"/>
                <c:pt idx="0">
                  <c:v>Vehicle</c:v>
                </c:pt>
                <c:pt idx="1">
                  <c:v>Omep [50μM]</c:v>
                </c:pt>
                <c:pt idx="2">
                  <c:v>Rif [20μM]</c:v>
                </c:pt>
                <c:pt idx="3">
                  <c:v>Phenob [2mM]</c:v>
                </c:pt>
                <c:pt idx="4">
                  <c:v>F4AC [HED]</c:v>
                </c:pt>
                <c:pt idx="5">
                  <c:v>F3AC [HED]</c:v>
                </c:pt>
                <c:pt idx="6">
                  <c:v>F34ME [HED]</c:v>
                </c:pt>
                <c:pt idx="7">
                  <c:v>MRAQ [HED]</c:v>
                </c:pt>
                <c:pt idx="8">
                  <c:v>MRAC [HED]</c:v>
                </c:pt>
                <c:pt idx="9">
                  <c:v>MRME [HED]</c:v>
                </c:pt>
                <c:pt idx="10">
                  <c:v>MRET [HED]</c:v>
                </c:pt>
              </c:strCache>
            </c:strRef>
          </c:cat>
          <c:val>
            <c:numRef>
              <c:f>'Cytotoxicity Graph'!$P$78:$P$88</c:f>
              <c:numCache>
                <c:formatCode>General</c:formatCode>
                <c:ptCount val="11"/>
                <c:pt idx="0">
                  <c:v>100</c:v>
                </c:pt>
                <c:pt idx="1">
                  <c:v>92.179927257597299</c:v>
                </c:pt>
                <c:pt idx="2">
                  <c:v>87.173994679191196</c:v>
                </c:pt>
                <c:pt idx="3">
                  <c:v>90.617534691920227</c:v>
                </c:pt>
                <c:pt idx="4">
                  <c:v>88.943542657266221</c:v>
                </c:pt>
                <c:pt idx="5">
                  <c:v>84.91767555760066</c:v>
                </c:pt>
                <c:pt idx="6">
                  <c:v>90.900323867653256</c:v>
                </c:pt>
                <c:pt idx="7">
                  <c:v>81.936048038899386</c:v>
                </c:pt>
                <c:pt idx="8">
                  <c:v>83.595054362869277</c:v>
                </c:pt>
                <c:pt idx="9">
                  <c:v>84.04691761561476</c:v>
                </c:pt>
                <c:pt idx="10">
                  <c:v>50.560377428346271</c:v>
                </c:pt>
              </c:numCache>
            </c:numRef>
          </c:val>
          <c:extLst>
            <c:ext xmlns:c16="http://schemas.microsoft.com/office/drawing/2014/chart" uri="{C3380CC4-5D6E-409C-BE32-E72D297353CC}">
              <c16:uniqueId val="{00000001-24A0-1D45-ABF7-8342774F8A7D}"/>
            </c:ext>
          </c:extLst>
        </c:ser>
        <c:ser>
          <c:idx val="2"/>
          <c:order val="2"/>
          <c:tx>
            <c:v>72-hour</c:v>
          </c:tx>
          <c:spPr>
            <a:solidFill>
              <a:schemeClr val="accent3"/>
            </a:solidFill>
            <a:ln>
              <a:noFill/>
            </a:ln>
            <a:effectLst/>
          </c:spPr>
          <c:invertIfNegative val="0"/>
          <c:cat>
            <c:strRef>
              <c:f>'Cytotoxicity Graph'!$N$78:$N$88</c:f>
              <c:strCache>
                <c:ptCount val="11"/>
                <c:pt idx="0">
                  <c:v>Vehicle</c:v>
                </c:pt>
                <c:pt idx="1">
                  <c:v>Omep [50μM]</c:v>
                </c:pt>
                <c:pt idx="2">
                  <c:v>Rif [20μM]</c:v>
                </c:pt>
                <c:pt idx="3">
                  <c:v>Phenob [2mM]</c:v>
                </c:pt>
                <c:pt idx="4">
                  <c:v>F4AC [HED]</c:v>
                </c:pt>
                <c:pt idx="5">
                  <c:v>F3AC [HED]</c:v>
                </c:pt>
                <c:pt idx="6">
                  <c:v>F34ME [HED]</c:v>
                </c:pt>
                <c:pt idx="7">
                  <c:v>MRAQ [HED]</c:v>
                </c:pt>
                <c:pt idx="8">
                  <c:v>MRAC [HED]</c:v>
                </c:pt>
                <c:pt idx="9">
                  <c:v>MRME [HED]</c:v>
                </c:pt>
                <c:pt idx="10">
                  <c:v>MRET [HED]</c:v>
                </c:pt>
              </c:strCache>
            </c:strRef>
          </c:cat>
          <c:val>
            <c:numRef>
              <c:f>'Cytotoxicity Graph'!$Q$78:$Q$88</c:f>
              <c:numCache>
                <c:formatCode>General</c:formatCode>
                <c:ptCount val="11"/>
                <c:pt idx="0">
                  <c:v>100.00000000000003</c:v>
                </c:pt>
                <c:pt idx="1">
                  <c:v>95.901576237867687</c:v>
                </c:pt>
                <c:pt idx="2">
                  <c:v>101.0178051747412</c:v>
                </c:pt>
                <c:pt idx="3">
                  <c:v>102.38950680333213</c:v>
                </c:pt>
                <c:pt idx="4">
                  <c:v>100.8145520989986</c:v>
                </c:pt>
                <c:pt idx="5">
                  <c:v>96.659669149160038</c:v>
                </c:pt>
                <c:pt idx="6">
                  <c:v>104.92093147394408</c:v>
                </c:pt>
                <c:pt idx="7">
                  <c:v>99.807525496455924</c:v>
                </c:pt>
                <c:pt idx="8">
                  <c:v>48.692199906585707</c:v>
                </c:pt>
                <c:pt idx="9">
                  <c:v>70.996915275289879</c:v>
                </c:pt>
                <c:pt idx="10">
                  <c:v>57.717714326775514</c:v>
                </c:pt>
              </c:numCache>
            </c:numRef>
          </c:val>
          <c:extLst>
            <c:ext xmlns:c16="http://schemas.microsoft.com/office/drawing/2014/chart" uri="{C3380CC4-5D6E-409C-BE32-E72D297353CC}">
              <c16:uniqueId val="{00000002-24A0-1D45-ABF7-8342774F8A7D}"/>
            </c:ext>
          </c:extLst>
        </c:ser>
        <c:dLbls>
          <c:showLegendKey val="0"/>
          <c:showVal val="0"/>
          <c:showCatName val="0"/>
          <c:showSerName val="0"/>
          <c:showPercent val="0"/>
          <c:showBubbleSize val="0"/>
        </c:dLbls>
        <c:gapWidth val="219"/>
        <c:overlap val="-27"/>
        <c:axId val="1205364479"/>
        <c:axId val="1588498719"/>
      </c:barChart>
      <c:catAx>
        <c:axId val="1205364479"/>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solidFill>
                      <a:schemeClr val="tx1"/>
                    </a:solidFill>
                  </a:rPr>
                  <a:t>Sample</a:t>
                </a:r>
                <a:r>
                  <a:rPr lang="en-US" sz="1600" baseline="0" dirty="0">
                    <a:solidFill>
                      <a:schemeClr val="tx1"/>
                    </a:solidFill>
                  </a:rPr>
                  <a:t> ID</a:t>
                </a:r>
                <a:endParaRPr lang="en-US" sz="1600" dirty="0">
                  <a:solidFill>
                    <a:schemeClr val="tx1"/>
                  </a:solidFill>
                </a:endParaRPr>
              </a:p>
            </c:rich>
          </c:tx>
          <c:layout>
            <c:manualLayout>
              <c:xMode val="edge"/>
              <c:yMode val="edge"/>
              <c:x val="0.44470260773854881"/>
              <c:y val="0.9372623260945643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88498719"/>
        <c:crosses val="autoZero"/>
        <c:auto val="1"/>
        <c:lblAlgn val="ctr"/>
        <c:lblOffset val="100"/>
        <c:noMultiLvlLbl val="0"/>
      </c:catAx>
      <c:valAx>
        <c:axId val="15884987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RLU</a:t>
                </a:r>
                <a:r>
                  <a:rPr lang="en-US" sz="1600" baseline="0">
                    <a:solidFill>
                      <a:schemeClr val="tx1"/>
                    </a:solidFill>
                  </a:rPr>
                  <a:t> % Vehicle</a:t>
                </a:r>
                <a:endParaRPr lang="en-US" sz="1600">
                  <a:solidFill>
                    <a:schemeClr val="tx1"/>
                  </a:solidFill>
                </a:endParaRP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20536447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800" dirty="0"/>
              <a:t>100 ng/mL C3G</a:t>
            </a:r>
            <a:r>
              <a:rPr lang="en-US" sz="1800" baseline="0" dirty="0"/>
              <a:t> concentration </a:t>
            </a:r>
          </a:p>
          <a:p>
            <a:pPr>
              <a:defRPr/>
            </a:pPr>
            <a:r>
              <a:rPr lang="en-US" sz="1800" dirty="0"/>
              <a:t>24-hour treatment</a:t>
            </a:r>
            <a:r>
              <a:rPr lang="en-US" sz="1800" baseline="0" dirty="0"/>
              <a:t> period </a:t>
            </a:r>
            <a:endParaRPr lang="en-US" sz="1800" dirty="0"/>
          </a:p>
        </c:rich>
      </c:tx>
      <c:layout>
        <c:manualLayout>
          <c:xMode val="edge"/>
          <c:yMode val="edge"/>
          <c:x val="0.3997078181757529"/>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6545623836126629E-2"/>
          <c:y val="9.4016724169411633E-2"/>
          <c:w val="0.92070170238714533"/>
          <c:h val="0.7450870725314267"/>
        </c:manualLayout>
      </c:layout>
      <c:barChart>
        <c:barDir val="col"/>
        <c:grouping val="clustered"/>
        <c:varyColors val="0"/>
        <c:ser>
          <c:idx val="3"/>
          <c:order val="0"/>
          <c:tx>
            <c:strRef>
              <c:f>'Cytotoxicity Graph'!$R$77</c:f>
              <c:strCache>
                <c:ptCount val="1"/>
                <c:pt idx="0">
                  <c:v>100ng/mL 24hr</c:v>
                </c:pt>
              </c:strCache>
            </c:strRef>
          </c:tx>
          <c:spPr>
            <a:solidFill>
              <a:schemeClr val="accent4"/>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1-3605-2142-947B-0492B381EA03}"/>
              </c:ext>
            </c:extLst>
          </c:dPt>
          <c:cat>
            <c:strRef>
              <c:f>'Cytotoxicity Graph'!$N$78:$N$88</c:f>
              <c:strCache>
                <c:ptCount val="11"/>
                <c:pt idx="0">
                  <c:v>Vehicle</c:v>
                </c:pt>
                <c:pt idx="1">
                  <c:v>Omep [50μM]</c:v>
                </c:pt>
                <c:pt idx="2">
                  <c:v>Rif [20μM]</c:v>
                </c:pt>
                <c:pt idx="3">
                  <c:v>Phenob [2mM]</c:v>
                </c:pt>
                <c:pt idx="4">
                  <c:v>F4AC [HED]</c:v>
                </c:pt>
                <c:pt idx="5">
                  <c:v>F3AC [HED]</c:v>
                </c:pt>
                <c:pt idx="6">
                  <c:v>F34ME [HED]</c:v>
                </c:pt>
                <c:pt idx="7">
                  <c:v>MRAQ [HED]</c:v>
                </c:pt>
                <c:pt idx="8">
                  <c:v>MRAC [HED]</c:v>
                </c:pt>
                <c:pt idx="9">
                  <c:v>MRME [HED]</c:v>
                </c:pt>
                <c:pt idx="10">
                  <c:v>MRET [HED]</c:v>
                </c:pt>
              </c:strCache>
            </c:strRef>
          </c:cat>
          <c:val>
            <c:numRef>
              <c:f>'Cytotoxicity Graph'!$R$78:$R$88</c:f>
              <c:numCache>
                <c:formatCode>General</c:formatCode>
                <c:ptCount val="11"/>
                <c:pt idx="0">
                  <c:v>100.00000000000003</c:v>
                </c:pt>
                <c:pt idx="1">
                  <c:v>114.71861329365798</c:v>
                </c:pt>
                <c:pt idx="2">
                  <c:v>98.399928900358475</c:v>
                </c:pt>
                <c:pt idx="3">
                  <c:v>99.787688570403461</c:v>
                </c:pt>
                <c:pt idx="4">
                  <c:v>44.035694653372786</c:v>
                </c:pt>
                <c:pt idx="5">
                  <c:v>110.84335366475861</c:v>
                </c:pt>
                <c:pt idx="6">
                  <c:v>103.40323700868008</c:v>
                </c:pt>
                <c:pt idx="7">
                  <c:v>105.55038035016572</c:v>
                </c:pt>
                <c:pt idx="8">
                  <c:v>92.120118894400576</c:v>
                </c:pt>
                <c:pt idx="9">
                  <c:v>113.09253815845346</c:v>
                </c:pt>
                <c:pt idx="10">
                  <c:v>119.9921658728304</c:v>
                </c:pt>
              </c:numCache>
            </c:numRef>
          </c:val>
          <c:extLst>
            <c:ext xmlns:c16="http://schemas.microsoft.com/office/drawing/2014/chart" uri="{C3380CC4-5D6E-409C-BE32-E72D297353CC}">
              <c16:uniqueId val="{00000002-3605-2142-947B-0492B381EA03}"/>
            </c:ext>
          </c:extLst>
        </c:ser>
        <c:dLbls>
          <c:showLegendKey val="0"/>
          <c:showVal val="0"/>
          <c:showCatName val="0"/>
          <c:showSerName val="0"/>
          <c:showPercent val="0"/>
          <c:showBubbleSize val="0"/>
        </c:dLbls>
        <c:gapWidth val="219"/>
        <c:overlap val="-27"/>
        <c:axId val="1025759824"/>
        <c:axId val="805452160"/>
      </c:barChart>
      <c:catAx>
        <c:axId val="1025759824"/>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t>Sample ID</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05452160"/>
        <c:crosses val="autoZero"/>
        <c:auto val="1"/>
        <c:lblAlgn val="ctr"/>
        <c:lblOffset val="100"/>
        <c:noMultiLvlLbl val="0"/>
      </c:catAx>
      <c:valAx>
        <c:axId val="8054521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t>RLU % Vehicle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025759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0.36344</cdr:x>
      <cdr:y>0.0982</cdr:y>
    </cdr:from>
    <cdr:to>
      <cdr:x>0.64624</cdr:x>
      <cdr:y>0.18328</cdr:y>
    </cdr:to>
    <cdr:sp macro="" textlink="">
      <cdr:nvSpPr>
        <cdr:cNvPr id="2" name="TextBox 1">
          <a:extLst xmlns:a="http://schemas.openxmlformats.org/drawingml/2006/main">
            <a:ext uri="{FF2B5EF4-FFF2-40B4-BE49-F238E27FC236}">
              <a16:creationId xmlns:a16="http://schemas.microsoft.com/office/drawing/2014/main" id="{20493FF0-4799-E13F-608A-F270463F2DC8}"/>
            </a:ext>
          </a:extLst>
        </cdr:cNvPr>
        <cdr:cNvSpPr txBox="1"/>
      </cdr:nvSpPr>
      <cdr:spPr>
        <a:xfrm xmlns:a="http://schemas.openxmlformats.org/drawingml/2006/main">
          <a:off x="3302000" y="394678"/>
          <a:ext cx="2569307" cy="3419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0.32688</cdr:x>
      <cdr:y>0.08605</cdr:y>
    </cdr:from>
    <cdr:to>
      <cdr:x>0.6914</cdr:x>
      <cdr:y>0.18085</cdr:y>
    </cdr:to>
    <cdr:sp macro="" textlink="">
      <cdr:nvSpPr>
        <cdr:cNvPr id="4" name="TextBox 3">
          <a:extLst xmlns:a="http://schemas.openxmlformats.org/drawingml/2006/main">
            <a:ext uri="{FF2B5EF4-FFF2-40B4-BE49-F238E27FC236}">
              <a16:creationId xmlns:a16="http://schemas.microsoft.com/office/drawing/2014/main" id="{5DDFD010-AD3E-8E47-99A8-47BCF5A009A6}"/>
            </a:ext>
          </a:extLst>
        </cdr:cNvPr>
        <cdr:cNvSpPr txBox="1"/>
      </cdr:nvSpPr>
      <cdr:spPr>
        <a:xfrm xmlns:a="http://schemas.openxmlformats.org/drawingml/2006/main">
          <a:off x="2969846" y="345832"/>
          <a:ext cx="3311769"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0.28551</cdr:x>
      <cdr:y>0.02696</cdr:y>
    </cdr:from>
    <cdr:to>
      <cdr:x>0.7154</cdr:x>
      <cdr:y>0.12467</cdr:y>
    </cdr:to>
    <cdr:sp macro="" textlink="">
      <cdr:nvSpPr>
        <cdr:cNvPr id="5" name="TextBox 1">
          <a:extLst xmlns:a="http://schemas.openxmlformats.org/drawingml/2006/main">
            <a:ext uri="{FF2B5EF4-FFF2-40B4-BE49-F238E27FC236}">
              <a16:creationId xmlns:a16="http://schemas.microsoft.com/office/drawing/2014/main" id="{C5852CD9-46D7-62C8-0322-34FD807F4D36}"/>
            </a:ext>
          </a:extLst>
        </cdr:cNvPr>
        <cdr:cNvSpPr txBox="1"/>
      </cdr:nvSpPr>
      <cdr:spPr>
        <a:xfrm xmlns:a="http://schemas.openxmlformats.org/drawingml/2006/main">
          <a:off x="4046588" y="175133"/>
          <a:ext cx="6092917" cy="63462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400" b="0" i="0" u="none" strike="noStrike" kern="1200" spc="0" baseline="0">
              <a:solidFill>
                <a:prstClr val="black">
                  <a:lumMod val="65000"/>
                  <a:lumOff val="35000"/>
                </a:prstClr>
              </a:solidFill>
              <a:latin typeface="+mn-lt"/>
              <a:ea typeface="+mn-ea"/>
              <a:cs typeface="+mn-cs"/>
            </a:defRPr>
          </a:pPr>
          <a:endParaRPr lang="en-US" sz="1100" b="1" baseline="0" dirty="0">
            <a:latin typeface="Cambria" panose="02040503050406030204" pitchFamily="18" charset="0"/>
          </a:endParaRPr>
        </a:p>
        <a:p xmlns:a="http://schemas.openxmlformats.org/drawingml/2006/main">
          <a:pPr algn="ctr" rtl="0">
            <a:defRPr sz="1400" b="0" i="0" u="none" strike="noStrike" kern="1200" spc="0" baseline="0">
              <a:solidFill>
                <a:prstClr val="black">
                  <a:lumMod val="65000"/>
                  <a:lumOff val="35000"/>
                </a:prstClr>
              </a:solidFill>
              <a:latin typeface="+mn-lt"/>
              <a:ea typeface="+mn-ea"/>
              <a:cs typeface="+mn-cs"/>
            </a:defRPr>
          </a:pPr>
          <a:r>
            <a:rPr lang="en-US" sz="1400" b="1" baseline="0" dirty="0">
              <a:solidFill>
                <a:schemeClr val="accent5">
                  <a:lumMod val="75000"/>
                </a:schemeClr>
              </a:solidFill>
              <a:latin typeface="Cambria" panose="02040503050406030204" pitchFamily="18" charset="0"/>
            </a:rPr>
            <a:t>All timepoints normalized to a vehicle =100%</a:t>
          </a:r>
        </a:p>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0.29047</cdr:x>
      <cdr:y>0.02868</cdr:y>
    </cdr:from>
    <cdr:to>
      <cdr:x>0.57391</cdr:x>
      <cdr:y>0.11193</cdr:y>
    </cdr:to>
    <cdr:sp macro="" textlink="">
      <cdr:nvSpPr>
        <cdr:cNvPr id="2" name="TextBox 1">
          <a:extLst xmlns:a="http://schemas.openxmlformats.org/drawingml/2006/main">
            <a:ext uri="{FF2B5EF4-FFF2-40B4-BE49-F238E27FC236}">
              <a16:creationId xmlns:a16="http://schemas.microsoft.com/office/drawing/2014/main" id="{790981A7-1FF4-C007-0498-9773CAB45A7A}"/>
            </a:ext>
          </a:extLst>
        </cdr:cNvPr>
        <cdr:cNvSpPr txBox="1"/>
      </cdr:nvSpPr>
      <cdr:spPr>
        <a:xfrm xmlns:a="http://schemas.openxmlformats.org/drawingml/2006/main">
          <a:off x="3023577" y="121139"/>
          <a:ext cx="2950308" cy="3516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0.30549</cdr:x>
      <cdr:y>0.02405</cdr:y>
    </cdr:from>
    <cdr:to>
      <cdr:x>0.56171</cdr:x>
      <cdr:y>0.13969</cdr:y>
    </cdr:to>
    <cdr:sp macro="" textlink="">
      <cdr:nvSpPr>
        <cdr:cNvPr id="3" name="TextBox 2">
          <a:extLst xmlns:a="http://schemas.openxmlformats.org/drawingml/2006/main">
            <a:ext uri="{FF2B5EF4-FFF2-40B4-BE49-F238E27FC236}">
              <a16:creationId xmlns:a16="http://schemas.microsoft.com/office/drawing/2014/main" id="{A72C65E4-FDEA-3BA7-9042-1B4483947F46}"/>
            </a:ext>
          </a:extLst>
        </cdr:cNvPr>
        <cdr:cNvSpPr txBox="1"/>
      </cdr:nvSpPr>
      <cdr:spPr>
        <a:xfrm xmlns:a="http://schemas.openxmlformats.org/drawingml/2006/main">
          <a:off x="3179885" y="101601"/>
          <a:ext cx="2667000" cy="4884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0.74072</cdr:x>
      <cdr:y>0.10679</cdr:y>
    </cdr:from>
    <cdr:to>
      <cdr:x>0.97998</cdr:x>
      <cdr:y>0.56252</cdr:y>
    </cdr:to>
    <cdr:sp macro="" textlink="">
      <cdr:nvSpPr>
        <cdr:cNvPr id="4" name="Oval 3">
          <a:extLst xmlns:a="http://schemas.openxmlformats.org/drawingml/2006/main">
            <a:ext uri="{FF2B5EF4-FFF2-40B4-BE49-F238E27FC236}">
              <a16:creationId xmlns:a16="http://schemas.microsoft.com/office/drawing/2014/main" id="{8C6AD714-025C-3F49-AC6D-3EB8D8C2AF4C}"/>
            </a:ext>
          </a:extLst>
        </cdr:cNvPr>
        <cdr:cNvSpPr/>
      </cdr:nvSpPr>
      <cdr:spPr>
        <a:xfrm xmlns:a="http://schemas.openxmlformats.org/drawingml/2006/main">
          <a:off x="10236300" y="594392"/>
          <a:ext cx="3306448" cy="2536537"/>
        </a:xfrm>
        <a:prstGeom xmlns:a="http://schemas.openxmlformats.org/drawingml/2006/main" prst="ellipse">
          <a:avLst/>
        </a:prstGeom>
        <a:noFill xmlns:a="http://schemas.openxmlformats.org/drawingml/2006/main"/>
        <a:ln xmlns:a="http://schemas.openxmlformats.org/drawingml/2006/main" w="57150">
          <a:solidFill>
            <a:schemeClr val="accent5">
              <a:lumMod val="7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66517" cy="73377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661297" y="0"/>
            <a:ext cx="3566517" cy="733778"/>
          </a:xfrm>
          <a:prstGeom prst="rect">
            <a:avLst/>
          </a:prstGeom>
        </p:spPr>
        <p:txBody>
          <a:bodyPr vert="horz" lIns="91440" tIns="45720" rIns="91440" bIns="45720" rtlCol="0"/>
          <a:lstStyle>
            <a:lvl1pPr algn="r">
              <a:defRPr sz="1200"/>
            </a:lvl1pPr>
          </a:lstStyle>
          <a:p>
            <a:fld id="{52B7997A-9ABB-574D-AAF6-B784DF7E5FF5}" type="datetimeFigureOut">
              <a:rPr lang="en-US" smtClean="0"/>
              <a:t>4/24/23</a:t>
            </a:fld>
            <a:endParaRPr lang="en-US"/>
          </a:p>
        </p:txBody>
      </p:sp>
      <p:sp>
        <p:nvSpPr>
          <p:cNvPr id="4" name="Slide Image Placeholder 3"/>
          <p:cNvSpPr>
            <a:spLocks noGrp="1" noRot="1" noChangeAspect="1"/>
          </p:cNvSpPr>
          <p:nvPr>
            <p:ph type="sldImg" idx="2"/>
          </p:nvPr>
        </p:nvSpPr>
        <p:spPr>
          <a:xfrm>
            <a:off x="-274638" y="1828800"/>
            <a:ext cx="8778876" cy="49387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23317" y="7041446"/>
            <a:ext cx="6582966" cy="576015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896622"/>
            <a:ext cx="3566517" cy="73377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661297" y="13896622"/>
            <a:ext cx="3566517" cy="733778"/>
          </a:xfrm>
          <a:prstGeom prst="rect">
            <a:avLst/>
          </a:prstGeom>
        </p:spPr>
        <p:txBody>
          <a:bodyPr vert="horz" lIns="91440" tIns="45720" rIns="91440" bIns="45720" rtlCol="0" anchor="b"/>
          <a:lstStyle>
            <a:lvl1pPr algn="r">
              <a:defRPr sz="1200"/>
            </a:lvl1pPr>
          </a:lstStyle>
          <a:p>
            <a:fld id="{EB9ABF81-1AD9-9F4B-A332-A60BEA265128}" type="slidenum">
              <a:rPr lang="en-US" smtClean="0"/>
              <a:t>‹#›</a:t>
            </a:fld>
            <a:endParaRPr lang="en-US"/>
          </a:p>
        </p:txBody>
      </p:sp>
    </p:spTree>
    <p:extLst>
      <p:ext uri="{BB962C8B-B14F-4D97-AF65-F5344CB8AC3E}">
        <p14:creationId xmlns:p14="http://schemas.microsoft.com/office/powerpoint/2010/main" val="3021314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9ABF81-1AD9-9F4B-A332-A60BEA265128}" type="slidenum">
              <a:rPr lang="en-US" smtClean="0"/>
              <a:t>1</a:t>
            </a:fld>
            <a:endParaRPr lang="en-US"/>
          </a:p>
        </p:txBody>
      </p:sp>
    </p:spTree>
    <p:extLst>
      <p:ext uri="{BB962C8B-B14F-4D97-AF65-F5344CB8AC3E}">
        <p14:creationId xmlns:p14="http://schemas.microsoft.com/office/powerpoint/2010/main" val="96837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F4AC = dose-dependent effect</a:t>
            </a:r>
          </a:p>
          <a:p>
            <a:r>
              <a:rPr lang="en-US" dirty="0"/>
              <a:t>MRAC, MRME, and MRET = time-dependent effect</a:t>
            </a:r>
          </a:p>
        </p:txBody>
      </p:sp>
      <p:sp>
        <p:nvSpPr>
          <p:cNvPr id="4" name="Slide Number Placeholder 3"/>
          <p:cNvSpPr>
            <a:spLocks noGrp="1"/>
          </p:cNvSpPr>
          <p:nvPr>
            <p:ph type="sldNum" sz="quarter" idx="5"/>
          </p:nvPr>
        </p:nvSpPr>
        <p:spPr/>
        <p:txBody>
          <a:bodyPr/>
          <a:lstStyle/>
          <a:p>
            <a:fld id="{EB9ABF81-1AD9-9F4B-A332-A60BEA265128}" type="slidenum">
              <a:rPr lang="en-US" smtClean="0"/>
              <a:t>12</a:t>
            </a:fld>
            <a:endParaRPr lang="en-US"/>
          </a:p>
        </p:txBody>
      </p:sp>
    </p:spTree>
    <p:extLst>
      <p:ext uri="{BB962C8B-B14F-4D97-AF65-F5344CB8AC3E}">
        <p14:creationId xmlns:p14="http://schemas.microsoft.com/office/powerpoint/2010/main" val="3293545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CYPs that are most reported as being inducible in the literature.</a:t>
            </a:r>
          </a:p>
        </p:txBody>
      </p:sp>
      <p:sp>
        <p:nvSpPr>
          <p:cNvPr id="4" name="Slide Number Placeholder 3"/>
          <p:cNvSpPr>
            <a:spLocks noGrp="1"/>
          </p:cNvSpPr>
          <p:nvPr>
            <p:ph type="sldNum" sz="quarter" idx="5"/>
          </p:nvPr>
        </p:nvSpPr>
        <p:spPr/>
        <p:txBody>
          <a:bodyPr/>
          <a:lstStyle/>
          <a:p>
            <a:fld id="{D6D0815D-CABB-D74C-9AD5-46C4450F7132}" type="slidenum">
              <a:rPr lang="en-US" smtClean="0"/>
              <a:t>13</a:t>
            </a:fld>
            <a:endParaRPr lang="en-US"/>
          </a:p>
        </p:txBody>
      </p:sp>
    </p:spTree>
    <p:extLst>
      <p:ext uri="{BB962C8B-B14F-4D97-AF65-F5344CB8AC3E}">
        <p14:creationId xmlns:p14="http://schemas.microsoft.com/office/powerpoint/2010/main" val="1142218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CYPs that are most reported as being inducible in the literature.</a:t>
            </a:r>
          </a:p>
        </p:txBody>
      </p:sp>
      <p:sp>
        <p:nvSpPr>
          <p:cNvPr id="4" name="Slide Number Placeholder 3"/>
          <p:cNvSpPr>
            <a:spLocks noGrp="1"/>
          </p:cNvSpPr>
          <p:nvPr>
            <p:ph type="sldNum" sz="quarter" idx="5"/>
          </p:nvPr>
        </p:nvSpPr>
        <p:spPr/>
        <p:txBody>
          <a:bodyPr/>
          <a:lstStyle/>
          <a:p>
            <a:fld id="{D6D0815D-CABB-D74C-9AD5-46C4450F7132}" type="slidenum">
              <a:rPr lang="en-US" smtClean="0"/>
              <a:t>14</a:t>
            </a:fld>
            <a:endParaRPr lang="en-US"/>
          </a:p>
        </p:txBody>
      </p:sp>
    </p:spTree>
    <p:extLst>
      <p:ext uri="{BB962C8B-B14F-4D97-AF65-F5344CB8AC3E}">
        <p14:creationId xmlns:p14="http://schemas.microsoft.com/office/powerpoint/2010/main" val="2367824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CYPs that are most reported as being inducible in the literature.</a:t>
            </a:r>
          </a:p>
        </p:txBody>
      </p:sp>
      <p:sp>
        <p:nvSpPr>
          <p:cNvPr id="4" name="Slide Number Placeholder 3"/>
          <p:cNvSpPr>
            <a:spLocks noGrp="1"/>
          </p:cNvSpPr>
          <p:nvPr>
            <p:ph type="sldNum" sz="quarter" idx="5"/>
          </p:nvPr>
        </p:nvSpPr>
        <p:spPr/>
        <p:txBody>
          <a:bodyPr/>
          <a:lstStyle/>
          <a:p>
            <a:fld id="{D6D0815D-CABB-D74C-9AD5-46C4450F7132}" type="slidenum">
              <a:rPr lang="en-US" smtClean="0"/>
              <a:t>15</a:t>
            </a:fld>
            <a:endParaRPr lang="en-US"/>
          </a:p>
        </p:txBody>
      </p:sp>
    </p:spTree>
    <p:extLst>
      <p:ext uri="{BB962C8B-B14F-4D97-AF65-F5344CB8AC3E}">
        <p14:creationId xmlns:p14="http://schemas.microsoft.com/office/powerpoint/2010/main" val="1863196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rectangles) Note:  Although F4AC was the only acai extract to show cytotoxicity at the 24-hour treatment timepoint, it did produce &gt; Vehicle mRNA levels for all 3 transporters.  This extract may produce induction of transporters when tested with a shorter treatment period. </a:t>
            </a:r>
          </a:p>
        </p:txBody>
      </p:sp>
      <p:sp>
        <p:nvSpPr>
          <p:cNvPr id="4" name="Slide Number Placeholder 3"/>
          <p:cNvSpPr>
            <a:spLocks noGrp="1"/>
          </p:cNvSpPr>
          <p:nvPr>
            <p:ph type="sldNum" sz="quarter" idx="5"/>
          </p:nvPr>
        </p:nvSpPr>
        <p:spPr/>
        <p:txBody>
          <a:bodyPr/>
          <a:lstStyle/>
          <a:p>
            <a:fld id="{EB9ABF81-1AD9-9F4B-A332-A60BEA265128}" type="slidenum">
              <a:rPr lang="en-US" smtClean="0"/>
              <a:t>17</a:t>
            </a:fld>
            <a:endParaRPr lang="en-US"/>
          </a:p>
        </p:txBody>
      </p:sp>
    </p:spTree>
    <p:extLst>
      <p:ext uri="{BB962C8B-B14F-4D97-AF65-F5344CB8AC3E}">
        <p14:creationId xmlns:p14="http://schemas.microsoft.com/office/powerpoint/2010/main" val="253510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9ABF81-1AD9-9F4B-A332-A60BEA265128}" type="slidenum">
              <a:rPr lang="en-US" smtClean="0"/>
              <a:t>19</a:t>
            </a:fld>
            <a:endParaRPr lang="en-US"/>
          </a:p>
        </p:txBody>
      </p:sp>
    </p:spTree>
    <p:extLst>
      <p:ext uri="{BB962C8B-B14F-4D97-AF65-F5344CB8AC3E}">
        <p14:creationId xmlns:p14="http://schemas.microsoft.com/office/powerpoint/2010/main" val="4180951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50000"/>
                  </a:schemeClr>
                </a:solidFill>
                <a:latin typeface="Cambria" panose="02040503050406030204" pitchFamily="18" charset="0"/>
              </a:rPr>
              <a:t>Each year, more </a:t>
            </a:r>
            <a:r>
              <a:rPr lang="en-IN" sz="1200" dirty="0" err="1">
                <a:solidFill>
                  <a:schemeClr val="tx2">
                    <a:lumMod val="50000"/>
                  </a:schemeClr>
                </a:solidFill>
                <a:latin typeface="Cambria" panose="02040503050406030204" pitchFamily="18" charset="0"/>
                <a:ea typeface="Calibri" panose="020F0502020204030204" pitchFamily="34" charset="0"/>
              </a:rPr>
              <a:t>açaí</a:t>
            </a:r>
            <a:r>
              <a:rPr lang="en-US" sz="1200" dirty="0">
                <a:solidFill>
                  <a:schemeClr val="tx2">
                    <a:lumMod val="50000"/>
                  </a:schemeClr>
                </a:solidFill>
                <a:latin typeface="Cambria" panose="02040503050406030204" pitchFamily="18" charset="0"/>
              </a:rPr>
              <a:t> food products and botanical supplements are being used.</a:t>
            </a:r>
          </a:p>
          <a:p>
            <a:endParaRPr lang="en-US" dirty="0"/>
          </a:p>
        </p:txBody>
      </p:sp>
      <p:sp>
        <p:nvSpPr>
          <p:cNvPr id="4" name="Slide Number Placeholder 3"/>
          <p:cNvSpPr>
            <a:spLocks noGrp="1"/>
          </p:cNvSpPr>
          <p:nvPr>
            <p:ph type="sldNum" sz="quarter" idx="5"/>
          </p:nvPr>
        </p:nvSpPr>
        <p:spPr/>
        <p:txBody>
          <a:bodyPr/>
          <a:lstStyle/>
          <a:p>
            <a:fld id="{EB9ABF81-1AD9-9F4B-A332-A60BEA265128}" type="slidenum">
              <a:rPr lang="en-US" smtClean="0"/>
              <a:t>2</a:t>
            </a:fld>
            <a:endParaRPr lang="en-US"/>
          </a:p>
        </p:txBody>
      </p:sp>
    </p:spTree>
    <p:extLst>
      <p:ext uri="{BB962C8B-B14F-4D97-AF65-F5344CB8AC3E}">
        <p14:creationId xmlns:p14="http://schemas.microsoft.com/office/powerpoint/2010/main" val="1224435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22222"/>
                </a:solidFill>
                <a:effectLst/>
                <a:latin typeface="Arial" panose="020B0604020202020204" pitchFamily="34" charset="0"/>
              </a:rPr>
              <a:t>Plant PARTs - fruit</a:t>
            </a:r>
          </a:p>
          <a:p>
            <a:endParaRPr lang="en-US" b="1" i="0" dirty="0">
              <a:solidFill>
                <a:srgbClr val="222222"/>
              </a:solidFill>
              <a:effectLst/>
              <a:latin typeface="Arial" panose="020B0604020202020204" pitchFamily="34" charset="0"/>
            </a:endParaRPr>
          </a:p>
          <a:p>
            <a:r>
              <a:rPr lang="en-US" b="1" i="0" dirty="0">
                <a:solidFill>
                  <a:srgbClr val="222222"/>
                </a:solidFill>
                <a:effectLst/>
                <a:latin typeface="Arial" panose="020B0604020202020204" pitchFamily="34" charset="0"/>
              </a:rPr>
              <a:t>Figure 2.</a:t>
            </a:r>
            <a:r>
              <a:rPr lang="en-US" b="0" i="0" dirty="0">
                <a:solidFill>
                  <a:srgbClr val="222222"/>
                </a:solidFill>
                <a:effectLst/>
                <a:latin typeface="Arial" panose="020B0604020202020204" pitchFamily="34" charset="0"/>
              </a:rPr>
              <a:t> Photographs of various parts of </a:t>
            </a:r>
            <a:r>
              <a:rPr lang="en-US" b="0" i="1" dirty="0">
                <a:solidFill>
                  <a:srgbClr val="222222"/>
                </a:solidFill>
                <a:effectLst/>
                <a:latin typeface="Arial" panose="020B0604020202020204" pitchFamily="34" charset="0"/>
              </a:rPr>
              <a:t>E. oleracea.</a:t>
            </a:r>
            <a:r>
              <a:rPr lang="en-US" b="0" i="0" dirty="0">
                <a:solidFill>
                  <a:srgbClr val="222222"/>
                </a:solidFill>
                <a:effectLst/>
                <a:latin typeface="Arial" panose="020B0604020202020204" pitchFamily="34" charset="0"/>
              </a:rPr>
              <a:t> (</a:t>
            </a:r>
            <a:r>
              <a:rPr lang="en-US" b="1" i="0" dirty="0">
                <a:solidFill>
                  <a:srgbClr val="222222"/>
                </a:solidFill>
                <a:effectLst/>
                <a:latin typeface="Arial" panose="020B0604020202020204" pitchFamily="34" charset="0"/>
              </a:rPr>
              <a:t>a</a:t>
            </a:r>
            <a:r>
              <a:rPr lang="en-US" b="0" i="0" dirty="0">
                <a:solidFill>
                  <a:srgbClr val="222222"/>
                </a:solidFill>
                <a:effectLst/>
                <a:latin typeface="Arial" panose="020B0604020202020204" pitchFamily="34" charset="0"/>
              </a:rPr>
              <a:t>) whole plant; (</a:t>
            </a:r>
            <a:r>
              <a:rPr lang="en-US" b="1" i="0" dirty="0">
                <a:solidFill>
                  <a:srgbClr val="222222"/>
                </a:solidFill>
                <a:effectLst/>
                <a:latin typeface="Arial" panose="020B0604020202020204" pitchFamily="34" charset="0"/>
              </a:rPr>
              <a:t>b</a:t>
            </a:r>
            <a:r>
              <a:rPr lang="en-US" b="0" i="0" dirty="0">
                <a:solidFill>
                  <a:srgbClr val="222222"/>
                </a:solidFill>
                <a:effectLst/>
                <a:latin typeface="Arial" panose="020B0604020202020204" pitchFamily="34" charset="0"/>
              </a:rPr>
              <a:t>) stem; (</a:t>
            </a:r>
            <a:r>
              <a:rPr lang="en-US" b="1" i="0" dirty="0">
                <a:solidFill>
                  <a:srgbClr val="222222"/>
                </a:solidFill>
                <a:effectLst/>
                <a:latin typeface="Arial" panose="020B0604020202020204" pitchFamily="34" charset="0"/>
              </a:rPr>
              <a:t>c</a:t>
            </a:r>
            <a:r>
              <a:rPr lang="en-US" b="0" i="0" dirty="0">
                <a:solidFill>
                  <a:srgbClr val="222222"/>
                </a:solidFill>
                <a:effectLst/>
                <a:latin typeface="Arial" panose="020B0604020202020204" pitchFamily="34" charset="0"/>
              </a:rPr>
              <a:t>) leaf; (</a:t>
            </a:r>
            <a:r>
              <a:rPr lang="en-US" b="1" i="0" dirty="0">
                <a:solidFill>
                  <a:srgbClr val="222222"/>
                </a:solidFill>
                <a:effectLst/>
                <a:latin typeface="Arial" panose="020B0604020202020204" pitchFamily="34" charset="0"/>
              </a:rPr>
              <a:t>d</a:t>
            </a:r>
            <a:r>
              <a:rPr lang="en-US" b="0" i="0" dirty="0">
                <a:solidFill>
                  <a:srgbClr val="222222"/>
                </a:solidFill>
                <a:effectLst/>
                <a:latin typeface="Arial" panose="020B0604020202020204" pitchFamily="34" charset="0"/>
              </a:rPr>
              <a:t>) panicles of fruits; (</a:t>
            </a:r>
            <a:r>
              <a:rPr lang="en-US" b="1" i="0" dirty="0">
                <a:solidFill>
                  <a:srgbClr val="222222"/>
                </a:solidFill>
                <a:effectLst/>
                <a:latin typeface="Arial" panose="020B0604020202020204" pitchFamily="34" charset="0"/>
              </a:rPr>
              <a:t>e</a:t>
            </a:r>
            <a:r>
              <a:rPr lang="en-US" b="0" i="0" dirty="0">
                <a:solidFill>
                  <a:srgbClr val="222222"/>
                </a:solidFill>
                <a:effectLst/>
                <a:latin typeface="Arial" panose="020B0604020202020204" pitchFamily="34" charset="0"/>
              </a:rPr>
              <a:t>) isolated fruits; and (</a:t>
            </a:r>
            <a:r>
              <a:rPr lang="en-US" b="1" i="0" dirty="0">
                <a:solidFill>
                  <a:srgbClr val="222222"/>
                </a:solidFill>
                <a:effectLst/>
                <a:latin typeface="Arial" panose="020B0604020202020204" pitchFamily="34" charset="0"/>
              </a:rPr>
              <a:t>f</a:t>
            </a:r>
            <a:r>
              <a:rPr lang="en-US" b="0" i="0" dirty="0">
                <a:solidFill>
                  <a:srgbClr val="222222"/>
                </a:solidFill>
                <a:effectLst/>
                <a:latin typeface="Arial" panose="020B0604020202020204" pitchFamily="34" charset="0"/>
              </a:rPr>
              <a:t>) isolated seeds.</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Phytochemicals:</a:t>
            </a:r>
          </a:p>
          <a:p>
            <a:r>
              <a:rPr lang="en-US" b="0" i="0" dirty="0">
                <a:solidFill>
                  <a:srgbClr val="222222"/>
                </a:solidFill>
                <a:effectLst/>
                <a:latin typeface="Arial" panose="020B0604020202020204" pitchFamily="34" charset="0"/>
              </a:rPr>
              <a:t>Fruit = polyphenols, anthocyanins, proanthocyanins, other flavonoids</a:t>
            </a:r>
            <a:endParaRPr lang="en-US" dirty="0"/>
          </a:p>
        </p:txBody>
      </p:sp>
      <p:sp>
        <p:nvSpPr>
          <p:cNvPr id="4" name="Slide Number Placeholder 3"/>
          <p:cNvSpPr>
            <a:spLocks noGrp="1"/>
          </p:cNvSpPr>
          <p:nvPr>
            <p:ph type="sldNum" sz="quarter" idx="5"/>
          </p:nvPr>
        </p:nvSpPr>
        <p:spPr/>
        <p:txBody>
          <a:bodyPr/>
          <a:lstStyle/>
          <a:p>
            <a:fld id="{EB9ABF81-1AD9-9F4B-A332-A60BEA265128}" type="slidenum">
              <a:rPr lang="en-US" smtClean="0"/>
              <a:t>3</a:t>
            </a:fld>
            <a:endParaRPr lang="en-US"/>
          </a:p>
        </p:txBody>
      </p:sp>
    </p:spTree>
    <p:extLst>
      <p:ext uri="{BB962C8B-B14F-4D97-AF65-F5344CB8AC3E}">
        <p14:creationId xmlns:p14="http://schemas.microsoft.com/office/powerpoint/2010/main" val="2643310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Organic extractions were performed twice, while aqueous extraction was performed only once to avoid the risk of microbial contamination. The extracts were filtered with Whatman filter paper no. 1, and all extracts were rotary evaporated and nitrogen dried before lyophilization except for aqueous extracts which were lyophilized only</a:t>
            </a:r>
          </a:p>
        </p:txBody>
      </p:sp>
      <p:sp>
        <p:nvSpPr>
          <p:cNvPr id="4" name="Slide Number Placeholder 3"/>
          <p:cNvSpPr>
            <a:spLocks noGrp="1"/>
          </p:cNvSpPr>
          <p:nvPr>
            <p:ph type="sldNum" sz="quarter" idx="5"/>
          </p:nvPr>
        </p:nvSpPr>
        <p:spPr/>
        <p:txBody>
          <a:bodyPr/>
          <a:lstStyle/>
          <a:p>
            <a:fld id="{EB9ABF81-1AD9-9F4B-A332-A60BEA265128}" type="slidenum">
              <a:rPr lang="en-US" smtClean="0"/>
              <a:t>4</a:t>
            </a:fld>
            <a:endParaRPr lang="en-US"/>
          </a:p>
        </p:txBody>
      </p:sp>
    </p:spTree>
    <p:extLst>
      <p:ext uri="{BB962C8B-B14F-4D97-AF65-F5344CB8AC3E}">
        <p14:creationId xmlns:p14="http://schemas.microsoft.com/office/powerpoint/2010/main" val="93921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In-vitro assessment at [HED] C3G</a:t>
            </a:r>
          </a:p>
          <a:p>
            <a:endParaRPr lang="en-US" dirty="0"/>
          </a:p>
        </p:txBody>
      </p:sp>
      <p:sp>
        <p:nvSpPr>
          <p:cNvPr id="4" name="Slide Number Placeholder 3"/>
          <p:cNvSpPr>
            <a:spLocks noGrp="1"/>
          </p:cNvSpPr>
          <p:nvPr>
            <p:ph type="sldNum" sz="quarter" idx="5"/>
          </p:nvPr>
        </p:nvSpPr>
        <p:spPr/>
        <p:txBody>
          <a:bodyPr/>
          <a:lstStyle/>
          <a:p>
            <a:fld id="{EB9ABF81-1AD9-9F4B-A332-A60BEA265128}" type="slidenum">
              <a:rPr lang="en-US" smtClean="0"/>
              <a:t>5</a:t>
            </a:fld>
            <a:endParaRPr lang="en-US"/>
          </a:p>
        </p:txBody>
      </p:sp>
    </p:spTree>
    <p:extLst>
      <p:ext uri="{BB962C8B-B14F-4D97-AF65-F5344CB8AC3E}">
        <p14:creationId xmlns:p14="http://schemas.microsoft.com/office/powerpoint/2010/main" val="1351104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previous literature:</a:t>
            </a:r>
          </a:p>
          <a:p>
            <a:r>
              <a:rPr lang="en-US" dirty="0"/>
              <a:t>FAERS database – identified vascular AEs with concomitant </a:t>
            </a:r>
            <a:r>
              <a:rPr lang="en-US" dirty="0" err="1"/>
              <a:t>açaí</a:t>
            </a:r>
            <a:r>
              <a:rPr lang="en-US" dirty="0"/>
              <a:t> and anti-cancer drug use, which are metabolized by CYP3A4</a:t>
            </a:r>
          </a:p>
          <a:p>
            <a:r>
              <a:rPr lang="en-US" dirty="0">
                <a:effectLst/>
                <a:latin typeface="Arial" panose="020B0604020202020204" pitchFamily="34" charset="0"/>
              </a:rPr>
              <a:t>(Fahim, et al., </a:t>
            </a:r>
            <a:r>
              <a:rPr lang="en-US" i="1" dirty="0">
                <a:effectLst/>
                <a:latin typeface="Arial" panose="020B0604020202020204" pitchFamily="34" charset="0"/>
              </a:rPr>
              <a:t>Phytomedicine </a:t>
            </a:r>
            <a:r>
              <a:rPr lang="en-US" dirty="0">
                <a:effectLst/>
                <a:latin typeface="Arial" panose="020B0604020202020204" pitchFamily="34" charset="0"/>
              </a:rPr>
              <a:t>2019)</a:t>
            </a:r>
          </a:p>
          <a:p>
            <a:endParaRPr lang="en-US" dirty="0">
              <a:effectLst/>
              <a:latin typeface="Arial" panose="020B0604020202020204" pitchFamily="34" charset="0"/>
            </a:endParaRPr>
          </a:p>
          <a:p>
            <a:r>
              <a:rPr lang="en-US" dirty="0">
                <a:effectLst/>
                <a:latin typeface="Arial" panose="020B0604020202020204" pitchFamily="34" charset="0"/>
              </a:rPr>
              <a:t>Found compounds in </a:t>
            </a:r>
            <a:r>
              <a:rPr lang="en-US" dirty="0" err="1">
                <a:effectLst/>
                <a:latin typeface="Arial" panose="020B0604020202020204" pitchFamily="34" charset="0"/>
              </a:rPr>
              <a:t>açaí</a:t>
            </a:r>
            <a:r>
              <a:rPr lang="en-US" dirty="0">
                <a:effectLst/>
                <a:latin typeface="Arial" panose="020B0604020202020204" pitchFamily="34" charset="0"/>
              </a:rPr>
              <a:t> induce CYP3A4.</a:t>
            </a:r>
          </a:p>
          <a:p>
            <a:r>
              <a:rPr lang="en-US" dirty="0">
                <a:effectLst/>
                <a:latin typeface="Arial" panose="020B0604020202020204" pitchFamily="34" charset="0"/>
              </a:rPr>
              <a:t>(Zhang, et al., </a:t>
            </a:r>
            <a:r>
              <a:rPr lang="en-US" i="1" dirty="0">
                <a:effectLst/>
                <a:latin typeface="Arial" panose="020B0604020202020204" pitchFamily="34" charset="0"/>
              </a:rPr>
              <a:t>Phytomedicine </a:t>
            </a:r>
            <a:r>
              <a:rPr lang="en-US" dirty="0">
                <a:effectLst/>
                <a:latin typeface="Arial" panose="020B0604020202020204" pitchFamily="34" charset="0"/>
              </a:rPr>
              <a:t>2019)</a:t>
            </a:r>
            <a:endParaRPr lang="en-US" dirty="0"/>
          </a:p>
        </p:txBody>
      </p:sp>
      <p:sp>
        <p:nvSpPr>
          <p:cNvPr id="4" name="Slide Number Placeholder 3"/>
          <p:cNvSpPr>
            <a:spLocks noGrp="1"/>
          </p:cNvSpPr>
          <p:nvPr>
            <p:ph type="sldNum" sz="quarter" idx="5"/>
          </p:nvPr>
        </p:nvSpPr>
        <p:spPr/>
        <p:txBody>
          <a:bodyPr/>
          <a:lstStyle/>
          <a:p>
            <a:fld id="{EB9ABF81-1AD9-9F4B-A332-A60BEA265128}" type="slidenum">
              <a:rPr lang="en-US" smtClean="0"/>
              <a:t>6</a:t>
            </a:fld>
            <a:endParaRPr lang="en-US"/>
          </a:p>
        </p:txBody>
      </p:sp>
    </p:spTree>
    <p:extLst>
      <p:ext uri="{BB962C8B-B14F-4D97-AF65-F5344CB8AC3E}">
        <p14:creationId xmlns:p14="http://schemas.microsoft.com/office/powerpoint/2010/main" val="2219294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0399AB-6ACB-4F3D-A891-BC209B686E47}" type="slidenum">
              <a:rPr lang="en-US" smtClean="0"/>
              <a:t>8</a:t>
            </a:fld>
            <a:endParaRPr lang="en-US"/>
          </a:p>
        </p:txBody>
      </p:sp>
    </p:spTree>
    <p:extLst>
      <p:ext uri="{BB962C8B-B14F-4D97-AF65-F5344CB8AC3E}">
        <p14:creationId xmlns:p14="http://schemas.microsoft.com/office/powerpoint/2010/main" val="4144858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0815D-CABB-D74C-9AD5-46C4450F7132}" type="slidenum">
              <a:rPr lang="en-US" smtClean="0"/>
              <a:t>10</a:t>
            </a:fld>
            <a:endParaRPr lang="en-US"/>
          </a:p>
        </p:txBody>
      </p:sp>
    </p:spTree>
    <p:extLst>
      <p:ext uri="{BB962C8B-B14F-4D97-AF65-F5344CB8AC3E}">
        <p14:creationId xmlns:p14="http://schemas.microsoft.com/office/powerpoint/2010/main" val="3734604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Started at higher dose of 100ng/mL C3G concentration</a:t>
            </a:r>
          </a:p>
          <a:p>
            <a:r>
              <a:rPr lang="en-US" dirty="0"/>
              <a:t>When divided by total amount of water in human body at 42 L</a:t>
            </a:r>
          </a:p>
        </p:txBody>
      </p:sp>
      <p:sp>
        <p:nvSpPr>
          <p:cNvPr id="4" name="Slide Number Placeholder 3"/>
          <p:cNvSpPr>
            <a:spLocks noGrp="1"/>
          </p:cNvSpPr>
          <p:nvPr>
            <p:ph type="sldNum" sz="quarter" idx="5"/>
          </p:nvPr>
        </p:nvSpPr>
        <p:spPr/>
        <p:txBody>
          <a:bodyPr/>
          <a:lstStyle/>
          <a:p>
            <a:fld id="{EB9ABF81-1AD9-9F4B-A332-A60BEA265128}" type="slidenum">
              <a:rPr lang="en-US" smtClean="0"/>
              <a:t>11</a:t>
            </a:fld>
            <a:endParaRPr lang="en-US"/>
          </a:p>
        </p:txBody>
      </p:sp>
    </p:spTree>
    <p:extLst>
      <p:ext uri="{BB962C8B-B14F-4D97-AF65-F5344CB8AC3E}">
        <p14:creationId xmlns:p14="http://schemas.microsoft.com/office/powerpoint/2010/main" val="2297062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97280" y="2551176"/>
            <a:ext cx="12435840" cy="172821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194560" y="4608576"/>
            <a:ext cx="10241280" cy="20574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200" b="0" i="0">
                <a:solidFill>
                  <a:srgbClr val="00223F"/>
                </a:solidFill>
                <a:latin typeface="Obvia-Medium"/>
                <a:cs typeface="Obvia-Mediu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200" b="0" i="0">
                <a:solidFill>
                  <a:srgbClr val="00223F"/>
                </a:solidFill>
                <a:latin typeface="Obvia-Medium"/>
                <a:cs typeface="Obvia-Medium"/>
              </a:defRPr>
            </a:lvl1pPr>
          </a:lstStyle>
          <a:p>
            <a:endParaRPr/>
          </a:p>
        </p:txBody>
      </p:sp>
      <p:sp>
        <p:nvSpPr>
          <p:cNvPr id="3" name="Holder 3"/>
          <p:cNvSpPr>
            <a:spLocks noGrp="1"/>
          </p:cNvSpPr>
          <p:nvPr>
            <p:ph sz="half" idx="2"/>
          </p:nvPr>
        </p:nvSpPr>
        <p:spPr>
          <a:xfrm>
            <a:off x="731520" y="1892808"/>
            <a:ext cx="6364224" cy="543153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534656" y="1892808"/>
            <a:ext cx="6364224" cy="543153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200" b="0" i="0">
                <a:solidFill>
                  <a:srgbClr val="00223F"/>
                </a:solidFill>
                <a:latin typeface="Obvia-Medium"/>
                <a:cs typeface="Obvia-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A00F-F3E4-9949-B367-605F8C47C49E}"/>
              </a:ext>
            </a:extLst>
          </p:cNvPr>
          <p:cNvSpPr>
            <a:spLocks noGrp="1"/>
          </p:cNvSpPr>
          <p:nvPr>
            <p:ph type="ctrTitle"/>
          </p:nvPr>
        </p:nvSpPr>
        <p:spPr>
          <a:xfrm>
            <a:off x="1828800" y="3103960"/>
            <a:ext cx="10972800" cy="1107996"/>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3A0A11C9-CDBF-6C41-BA98-19086D7BCC11}"/>
              </a:ext>
            </a:extLst>
          </p:cNvPr>
          <p:cNvSpPr>
            <a:spLocks noGrp="1"/>
          </p:cNvSpPr>
          <p:nvPr>
            <p:ph type="subTitle" idx="1"/>
          </p:nvPr>
        </p:nvSpPr>
        <p:spPr>
          <a:xfrm>
            <a:off x="1828800" y="4322446"/>
            <a:ext cx="10972800" cy="443198"/>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7F26EAC8-CBB4-4440-AF80-1FF52FF4D814}"/>
              </a:ext>
            </a:extLst>
          </p:cNvPr>
          <p:cNvSpPr>
            <a:spLocks noGrp="1"/>
          </p:cNvSpPr>
          <p:nvPr>
            <p:ph type="dt" sz="half" idx="10"/>
          </p:nvPr>
        </p:nvSpPr>
        <p:spPr>
          <a:xfrm>
            <a:off x="731520" y="7653528"/>
            <a:ext cx="3364992" cy="276999"/>
          </a:xfrm>
        </p:spPr>
        <p:txBody>
          <a:bodyPr/>
          <a:lstStyle/>
          <a:p>
            <a:fld id="{A8C8FA30-A90A-654F-81FD-2F27545B5DB2}" type="datetimeFigureOut">
              <a:rPr lang="en-US" smtClean="0"/>
              <a:t>4/24/23</a:t>
            </a:fld>
            <a:endParaRPr lang="en-US"/>
          </a:p>
        </p:txBody>
      </p:sp>
      <p:sp>
        <p:nvSpPr>
          <p:cNvPr id="5" name="Footer Placeholder 4">
            <a:extLst>
              <a:ext uri="{FF2B5EF4-FFF2-40B4-BE49-F238E27FC236}">
                <a16:creationId xmlns:a16="http://schemas.microsoft.com/office/drawing/2014/main" id="{B950910B-E096-C745-8751-F034AE5D720D}"/>
              </a:ext>
            </a:extLst>
          </p:cNvPr>
          <p:cNvSpPr>
            <a:spLocks noGrp="1"/>
          </p:cNvSpPr>
          <p:nvPr>
            <p:ph type="ftr" sz="quarter" idx="11"/>
          </p:nvPr>
        </p:nvSpPr>
        <p:spPr>
          <a:xfrm>
            <a:off x="4974336" y="7653528"/>
            <a:ext cx="4681728" cy="276999"/>
          </a:xfrm>
        </p:spPr>
        <p:txBody>
          <a:bodyPr/>
          <a:lstStyle/>
          <a:p>
            <a:endParaRPr lang="en-US"/>
          </a:p>
        </p:txBody>
      </p:sp>
      <p:sp>
        <p:nvSpPr>
          <p:cNvPr id="6" name="Slide Number Placeholder 5">
            <a:extLst>
              <a:ext uri="{FF2B5EF4-FFF2-40B4-BE49-F238E27FC236}">
                <a16:creationId xmlns:a16="http://schemas.microsoft.com/office/drawing/2014/main" id="{0A92A3BB-2D18-9846-BFAC-C0173FA14AC7}"/>
              </a:ext>
            </a:extLst>
          </p:cNvPr>
          <p:cNvSpPr>
            <a:spLocks noGrp="1"/>
          </p:cNvSpPr>
          <p:nvPr>
            <p:ph type="sldNum" sz="quarter" idx="12"/>
          </p:nvPr>
        </p:nvSpPr>
        <p:spPr>
          <a:xfrm>
            <a:off x="10533888" y="7653528"/>
            <a:ext cx="3364992" cy="276999"/>
          </a:xfrm>
        </p:spPr>
        <p:txBody>
          <a:bodyPr/>
          <a:lstStyle/>
          <a:p>
            <a:fld id="{48BA7DD7-88DB-F545-A28F-3C6A2ECC2779}" type="slidenum">
              <a:rPr lang="en-US" smtClean="0"/>
              <a:t>‹#›</a:t>
            </a:fld>
            <a:endParaRPr lang="en-US"/>
          </a:p>
        </p:txBody>
      </p:sp>
    </p:spTree>
    <p:extLst>
      <p:ext uri="{BB962C8B-B14F-4D97-AF65-F5344CB8AC3E}">
        <p14:creationId xmlns:p14="http://schemas.microsoft.com/office/powerpoint/2010/main" val="2685379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977211" y="2867659"/>
            <a:ext cx="4675977" cy="1122679"/>
          </a:xfrm>
          <a:prstGeom prst="rect">
            <a:avLst/>
          </a:prstGeom>
        </p:spPr>
        <p:txBody>
          <a:bodyPr wrap="square" lIns="0" tIns="0" rIns="0" bIns="0">
            <a:spAutoFit/>
          </a:bodyPr>
          <a:lstStyle>
            <a:lvl1pPr>
              <a:defRPr sz="7200" b="0" i="0">
                <a:solidFill>
                  <a:srgbClr val="00223F"/>
                </a:solidFill>
                <a:latin typeface="Obvia-Medium"/>
                <a:cs typeface="Obvia-Medium"/>
              </a:defRPr>
            </a:lvl1pPr>
          </a:lstStyle>
          <a:p>
            <a:endParaRPr/>
          </a:p>
        </p:txBody>
      </p:sp>
      <p:sp>
        <p:nvSpPr>
          <p:cNvPr id="3" name="Holder 3"/>
          <p:cNvSpPr>
            <a:spLocks noGrp="1"/>
          </p:cNvSpPr>
          <p:nvPr>
            <p:ph type="body" idx="1"/>
          </p:nvPr>
        </p:nvSpPr>
        <p:spPr>
          <a:xfrm>
            <a:off x="731520" y="1892808"/>
            <a:ext cx="13167360" cy="543153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974336" y="7653528"/>
            <a:ext cx="4681728" cy="41148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31520" y="7653528"/>
            <a:ext cx="3364992" cy="4114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4/24/23</a:t>
            </a:fld>
            <a:endParaRPr lang="en-US"/>
          </a:p>
        </p:txBody>
      </p:sp>
      <p:sp>
        <p:nvSpPr>
          <p:cNvPr id="6" name="Holder 6"/>
          <p:cNvSpPr>
            <a:spLocks noGrp="1"/>
          </p:cNvSpPr>
          <p:nvPr>
            <p:ph type="sldNum" sz="quarter" idx="7"/>
          </p:nvPr>
        </p:nvSpPr>
        <p:spPr>
          <a:xfrm>
            <a:off x="10533888" y="7653528"/>
            <a:ext cx="3364992" cy="41148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82963"/>
          <a:stretch/>
        </p:blipFill>
        <p:spPr>
          <a:xfrm>
            <a:off x="0" y="-152401"/>
            <a:ext cx="14630400" cy="5827577"/>
          </a:xfrm>
          <a:prstGeom prst="rect">
            <a:avLst/>
          </a:prstGeom>
        </p:spPr>
      </p:pic>
      <p:sp>
        <p:nvSpPr>
          <p:cNvPr id="7" name="TextBox 6"/>
          <p:cNvSpPr txBox="1"/>
          <p:nvPr/>
        </p:nvSpPr>
        <p:spPr>
          <a:xfrm>
            <a:off x="0" y="-79391"/>
            <a:ext cx="14630400" cy="6537752"/>
          </a:xfrm>
          <a:prstGeom prst="rect">
            <a:avLst/>
          </a:prstGeom>
          <a:noFill/>
        </p:spPr>
        <p:txBody>
          <a:bodyPr wrap="square" rtlCol="0">
            <a:spAutoFit/>
          </a:bodyPr>
          <a:lstStyle/>
          <a:p>
            <a:pPr marL="0" marR="0" algn="ctr">
              <a:lnSpc>
                <a:spcPct val="107000"/>
              </a:lnSpc>
              <a:spcBef>
                <a:spcPts val="0"/>
              </a:spcBef>
              <a:spcAft>
                <a:spcPts val="0"/>
              </a:spcAft>
            </a:pPr>
            <a:r>
              <a:rPr lang="en-US" sz="4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AÇAÍ EXTRACTS AND BOTANICAL SUPPLEMENTS: POTENTIAL CYP INDUCTION-BASED</a:t>
            </a:r>
          </a:p>
          <a:p>
            <a:pPr marL="0" marR="0" algn="ctr">
              <a:lnSpc>
                <a:spcPct val="107000"/>
              </a:lnSpc>
              <a:spcBef>
                <a:spcPts val="0"/>
              </a:spcBef>
              <a:spcAft>
                <a:spcPts val="0"/>
              </a:spcAft>
            </a:pPr>
            <a:r>
              <a:rPr lang="en-US" sz="4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BOTANICAL-DRUG INTERACTIONS</a:t>
            </a:r>
            <a:endParaRPr lang="en-US" sz="4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4400" b="1" dirty="0">
              <a:ln>
                <a:solidFill>
                  <a:schemeClr val="bg1"/>
                </a:solidFill>
              </a:ln>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p>
            <a:pPr marL="0" marR="0" algn="ctr"/>
            <a:r>
              <a:rPr lang="en-US" sz="3200" b="1" i="1"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McDonald K</a:t>
            </a:r>
            <a:r>
              <a:rPr lang="en-US" sz="3200" b="1" baseline="30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32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Heck K</a:t>
            </a:r>
            <a:r>
              <a:rPr lang="en-US" sz="3200" baseline="30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32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Salamat J</a:t>
            </a:r>
            <a:r>
              <a:rPr lang="en-US" sz="3200" i="1" baseline="30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32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Dupre M</a:t>
            </a:r>
            <a:r>
              <a:rPr lang="en-US" sz="3200" i="1" baseline="30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32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Dennis C</a:t>
            </a:r>
            <a:r>
              <a:rPr lang="en-US" sz="3200" i="1" baseline="30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32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Keeton C</a:t>
            </a:r>
            <a:r>
              <a:rPr lang="en-US" sz="3200" i="1" baseline="30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32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Almy</a:t>
            </a:r>
            <a:r>
              <a:rPr lang="en-US" sz="32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M</a:t>
            </a:r>
            <a:r>
              <a:rPr lang="en-US" sz="3200" i="1" baseline="30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32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Pondugula</a:t>
            </a:r>
            <a:r>
              <a:rPr lang="en-US" sz="32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a:t>
            </a:r>
            <a:r>
              <a:rPr lang="en-US" sz="3200" i="1" baseline="30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32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&amp; Calderón AI</a:t>
            </a:r>
            <a:r>
              <a:rPr lang="en-US" sz="3200" baseline="30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a:t>
            </a:r>
          </a:p>
          <a:p>
            <a:pPr marL="0" marR="0" algn="ctr"/>
            <a:endPar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80" baseline="30000" dirty="0">
                <a:ln>
                  <a:solidFill>
                    <a:schemeClr val="bg1"/>
                  </a:solidFill>
                </a:ln>
                <a:solidFill>
                  <a:schemeClr val="bg1"/>
                </a:solidFill>
                <a:latin typeface="Times New Roman" panose="02020603050405020304" pitchFamily="18" charset="0"/>
                <a:ea typeface="Cambria" panose="02040503050406030204" pitchFamily="18" charset="0"/>
                <a:cs typeface="Times New Roman" panose="02020603050405020304" pitchFamily="18" charset="0"/>
              </a:rPr>
              <a:t>1 </a:t>
            </a:r>
            <a:r>
              <a:rPr lang="en-US" sz="2880" cap="none"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Drug Discovery &amp; Development, Harrison College of Pharmacy</a:t>
            </a:r>
          </a:p>
          <a:p>
            <a:pPr algn="ctr"/>
            <a:r>
              <a:rPr lang="en-US" sz="2880" baseline="30000" dirty="0">
                <a:solidFill>
                  <a:schemeClr val="bg1"/>
                </a:solidFill>
                <a:latin typeface="Times New Roman" panose="02020603050405020304" pitchFamily="18" charset="0"/>
                <a:cs typeface="Times New Roman" panose="02020603050405020304" pitchFamily="18" charset="0"/>
              </a:rPr>
              <a:t>2</a:t>
            </a:r>
            <a:r>
              <a:rPr lang="en-US" sz="2880" dirty="0">
                <a:solidFill>
                  <a:schemeClr val="bg1"/>
                </a:solidFill>
                <a:latin typeface="Times New Roman" panose="02020603050405020304" pitchFamily="18" charset="0"/>
                <a:cs typeface="Times New Roman" panose="02020603050405020304" pitchFamily="18" charset="0"/>
              </a:rPr>
              <a:t>Department of Anatomy, Physiology, and Pharmacology, College of Veterinary Medicine</a:t>
            </a:r>
          </a:p>
          <a:p>
            <a:pPr algn="ctr"/>
            <a:endParaRPr lang="en-US" sz="3200" cap="none" dirty="0">
              <a:solidFill>
                <a:schemeClr val="bg1"/>
              </a:solidFill>
              <a:latin typeface="Cambria" panose="02040503050406030204" pitchFamily="18" charset="0"/>
              <a:ea typeface="Cambria" panose="02040503050406030204" pitchFamily="18" charset="0"/>
            </a:endParaRPr>
          </a:p>
          <a:p>
            <a:pPr algn="r"/>
            <a:r>
              <a:rPr lang="en-US" sz="2400" dirty="0">
                <a:ln>
                  <a:solidFill>
                    <a:schemeClr val="bg1"/>
                  </a:solidFill>
                </a:ln>
                <a:solidFill>
                  <a:schemeClr val="bg1"/>
                </a:solidFill>
                <a:latin typeface="Cambria" panose="02040503050406030204" pitchFamily="18" charset="0"/>
                <a:ea typeface="Cambria" panose="02040503050406030204" pitchFamily="18" charset="0"/>
              </a:rPr>
              <a:t>2023 Student Symposium</a:t>
            </a:r>
          </a:p>
          <a:p>
            <a:pPr algn="r"/>
            <a:r>
              <a:rPr lang="en-US" sz="2400" dirty="0">
                <a:ln>
                  <a:solidFill>
                    <a:schemeClr val="bg1"/>
                  </a:solidFill>
                </a:ln>
                <a:solidFill>
                  <a:schemeClr val="bg1"/>
                </a:solidFill>
              </a:rPr>
              <a:t>March 28, 2023</a:t>
            </a:r>
          </a:p>
        </p:txBody>
      </p:sp>
      <p:pic>
        <p:nvPicPr>
          <p:cNvPr id="5" name="Picture 2" descr="HCOP Communications | Harrison College of Pharmacy">
            <a:extLst>
              <a:ext uri="{FF2B5EF4-FFF2-40B4-BE49-F238E27FC236}">
                <a16:creationId xmlns:a16="http://schemas.microsoft.com/office/drawing/2014/main" id="{F187E41D-C192-434F-958C-2EA94F963E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809488"/>
            <a:ext cx="4636532" cy="22677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7BA7AA-AD59-BFE5-9566-4A4C76C97ED2}"/>
              </a:ext>
            </a:extLst>
          </p:cNvPr>
          <p:cNvSpPr txBox="1"/>
          <p:nvPr/>
        </p:nvSpPr>
        <p:spPr>
          <a:xfrm>
            <a:off x="10210006" y="6343179"/>
            <a:ext cx="4038600" cy="1200329"/>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ICSB 2023</a:t>
            </a:r>
          </a:p>
          <a:p>
            <a:pPr algn="ctr"/>
            <a:r>
              <a:rPr lang="en-US" sz="2400" dirty="0">
                <a:latin typeface="Times New Roman" panose="02020603050405020304" pitchFamily="18" charset="0"/>
                <a:cs typeface="Times New Roman" panose="02020603050405020304" pitchFamily="18" charset="0"/>
              </a:rPr>
              <a:t>Oxford, MS</a:t>
            </a:r>
          </a:p>
          <a:p>
            <a:pPr algn="ctr"/>
            <a:r>
              <a:rPr lang="en-US" sz="2400" dirty="0">
                <a:latin typeface="Times New Roman" panose="02020603050405020304" pitchFamily="18" charset="0"/>
                <a:cs typeface="Times New Roman" panose="02020603050405020304" pitchFamily="18" charset="0"/>
              </a:rPr>
              <a:t>April 25, 2023</a:t>
            </a:r>
          </a:p>
        </p:txBody>
      </p:sp>
      <p:pic>
        <p:nvPicPr>
          <p:cNvPr id="1026" name="Picture 2" descr="Oxford ICSB">
            <a:extLst>
              <a:ext uri="{FF2B5EF4-FFF2-40B4-BE49-F238E27FC236}">
                <a16:creationId xmlns:a16="http://schemas.microsoft.com/office/drawing/2014/main" id="{3BDD9191-521F-56D2-A4AF-5725FB009C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8070" y="5946394"/>
            <a:ext cx="1993900" cy="199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733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CFACA4-9DA7-43BE-8754-82D613477F21}"/>
              </a:ext>
            </a:extLst>
          </p:cNvPr>
          <p:cNvSpPr txBox="1">
            <a:spLocks/>
          </p:cNvSpPr>
          <p:nvPr/>
        </p:nvSpPr>
        <p:spPr>
          <a:xfrm>
            <a:off x="0" y="0"/>
            <a:ext cx="14643295" cy="718550"/>
          </a:xfrm>
          <a:prstGeom prst="rect">
            <a:avLst/>
          </a:prstGeom>
          <a:solidFill>
            <a:schemeClr val="tx2">
              <a:lumMod val="50000"/>
            </a:schemeClr>
          </a:solidFill>
        </p:spPr>
        <p:txBody>
          <a:bodyPr wrap="square" lIns="0" tIns="0" rIns="0" bIns="0">
            <a:normAutofit/>
          </a:bodyPr>
          <a:lstStyle>
            <a:lvl1pPr>
              <a:defRPr sz="7200" b="0" i="0">
                <a:solidFill>
                  <a:srgbClr val="00223F"/>
                </a:solidFill>
                <a:latin typeface="Obvia-Medium"/>
                <a:ea typeface="+mj-ea"/>
                <a:cs typeface="Obvia-Medium"/>
              </a:defRPr>
            </a:lvl1pPr>
          </a:lstStyle>
          <a:p>
            <a:pPr algn="ctr"/>
            <a:r>
              <a:rPr lang="en-US" sz="4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HUMAN RELEVANT</a:t>
            </a:r>
            <a:r>
              <a:rPr lang="en-US" sz="4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CONCENTRATION: CYTOTOXICITY</a:t>
            </a:r>
            <a:endParaRPr lang="en-US" sz="4200" kern="0" dirty="0">
              <a:solidFill>
                <a:srgbClr val="FFFF00"/>
              </a:solidFill>
              <a:latin typeface="Times New Roman" panose="02020603050405020304" pitchFamily="18" charset="0"/>
              <a:cs typeface="Times New Roman" panose="02020603050405020304" pitchFamily="18" charset="0"/>
            </a:endParaRPr>
          </a:p>
        </p:txBody>
      </p:sp>
      <p:graphicFrame>
        <p:nvGraphicFramePr>
          <p:cNvPr id="2" name="Chart 1">
            <a:extLst>
              <a:ext uri="{FF2B5EF4-FFF2-40B4-BE49-F238E27FC236}">
                <a16:creationId xmlns:a16="http://schemas.microsoft.com/office/drawing/2014/main" id="{F7ADF86C-523C-01CD-7D19-01A939592C65}"/>
              </a:ext>
            </a:extLst>
          </p:cNvPr>
          <p:cNvGraphicFramePr>
            <a:graphicFrameLocks/>
          </p:cNvGraphicFramePr>
          <p:nvPr>
            <p:extLst>
              <p:ext uri="{D42A27DB-BD31-4B8C-83A1-F6EECF244321}">
                <p14:modId xmlns:p14="http://schemas.microsoft.com/office/powerpoint/2010/main" val="2425143031"/>
              </p:ext>
            </p:extLst>
          </p:nvPr>
        </p:nvGraphicFramePr>
        <p:xfrm>
          <a:off x="228600" y="1295400"/>
          <a:ext cx="14173200" cy="6494981"/>
        </p:xfrm>
        <a:graphic>
          <a:graphicData uri="http://schemas.openxmlformats.org/drawingml/2006/chart">
            <c:chart xmlns:c="http://schemas.openxmlformats.org/drawingml/2006/chart" xmlns:r="http://schemas.openxmlformats.org/officeDocument/2006/relationships" r:id="rId3"/>
          </a:graphicData>
        </a:graphic>
      </p:graphicFrame>
      <p:sp>
        <p:nvSpPr>
          <p:cNvPr id="10" name="Oval 9">
            <a:extLst>
              <a:ext uri="{FF2B5EF4-FFF2-40B4-BE49-F238E27FC236}">
                <a16:creationId xmlns:a16="http://schemas.microsoft.com/office/drawing/2014/main" id="{42B84467-8878-D6A6-C88C-64B99029B64E}"/>
              </a:ext>
            </a:extLst>
          </p:cNvPr>
          <p:cNvSpPr/>
          <p:nvPr/>
        </p:nvSpPr>
        <p:spPr>
          <a:xfrm>
            <a:off x="9753600" y="2942691"/>
            <a:ext cx="3276600" cy="27432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
            <a:extLst>
              <a:ext uri="{FF2B5EF4-FFF2-40B4-BE49-F238E27FC236}">
                <a16:creationId xmlns:a16="http://schemas.microsoft.com/office/drawing/2014/main" id="{020FFC09-2611-76C3-DD94-94D0F885837A}"/>
              </a:ext>
            </a:extLst>
          </p:cNvPr>
          <p:cNvSpPr txBox="1"/>
          <p:nvPr/>
        </p:nvSpPr>
        <p:spPr>
          <a:xfrm>
            <a:off x="3797397" y="856395"/>
            <a:ext cx="7048500" cy="609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dirty="0">
                <a:solidFill>
                  <a:schemeClr val="tx1"/>
                </a:solidFill>
                <a:latin typeface="Cambria" panose="02040503050406030204" pitchFamily="18" charset="0"/>
              </a:rPr>
              <a:t>Donor #RAS – (48-wells; sandwich-cultured hepatocyte assay)</a:t>
            </a:r>
          </a:p>
          <a:p>
            <a:pPr algn="ctr"/>
            <a:r>
              <a:rPr lang="en-US" sz="2000" dirty="0">
                <a:latin typeface="Cambria" panose="02040503050406030204" pitchFamily="18" charset="0"/>
              </a:rPr>
              <a:t>2.321 ng/mL C3G concentration</a:t>
            </a:r>
            <a:endParaRPr lang="en-US" sz="2000" dirty="0">
              <a:solidFill>
                <a:schemeClr val="tx1"/>
              </a:solidFill>
              <a:latin typeface="Cambria" panose="02040503050406030204" pitchFamily="18" charset="0"/>
            </a:endParaRPr>
          </a:p>
        </p:txBody>
      </p:sp>
      <p:sp>
        <p:nvSpPr>
          <p:cNvPr id="4" name="TextBox 3">
            <a:extLst>
              <a:ext uri="{FF2B5EF4-FFF2-40B4-BE49-F238E27FC236}">
                <a16:creationId xmlns:a16="http://schemas.microsoft.com/office/drawing/2014/main" id="{BB723359-B8F8-8E75-39BB-06A83E4DB8B0}"/>
              </a:ext>
            </a:extLst>
          </p:cNvPr>
          <p:cNvSpPr txBox="1"/>
          <p:nvPr/>
        </p:nvSpPr>
        <p:spPr>
          <a:xfrm>
            <a:off x="12039600" y="7790382"/>
            <a:ext cx="2211578" cy="338554"/>
          </a:xfrm>
          <a:prstGeom prst="rect">
            <a:avLst/>
          </a:prstGeom>
          <a:noFill/>
        </p:spPr>
        <p:txBody>
          <a:bodyPr wrap="square" rtlCol="0">
            <a:spAutoFit/>
          </a:bodyPr>
          <a:lstStyle/>
          <a:p>
            <a:r>
              <a:rPr lang="en-US" sz="1600" dirty="0"/>
              <a:t>Unpublished data, 2023</a:t>
            </a:r>
          </a:p>
        </p:txBody>
      </p:sp>
    </p:spTree>
    <p:extLst>
      <p:ext uri="{BB962C8B-B14F-4D97-AF65-F5344CB8AC3E}">
        <p14:creationId xmlns:p14="http://schemas.microsoft.com/office/powerpoint/2010/main" val="356042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923790-4838-E0C4-7EC8-93C22DD60D48}"/>
              </a:ext>
            </a:extLst>
          </p:cNvPr>
          <p:cNvSpPr>
            <a:spLocks noGrp="1"/>
          </p:cNvSpPr>
          <p:nvPr>
            <p:ph type="body" idx="1"/>
          </p:nvPr>
        </p:nvSpPr>
        <p:spPr>
          <a:xfrm>
            <a:off x="235047" y="2418350"/>
            <a:ext cx="14173200" cy="2031325"/>
          </a:xfrm>
        </p:spPr>
        <p:txBody>
          <a:bodyPr/>
          <a:lstStyle/>
          <a:p>
            <a:pPr algn="ctr"/>
            <a:r>
              <a:rPr lang="en-US" sz="2400" dirty="0"/>
              <a:t>143 açaí (sole ingredient) supplements were identified.</a:t>
            </a:r>
          </a:p>
          <a:p>
            <a:pPr algn="ctr"/>
            <a:r>
              <a:rPr lang="en-US" sz="2400" dirty="0"/>
              <a:t>Daily doses ranged from 25.5 mg – 6000 mg of açaí extract.</a:t>
            </a:r>
          </a:p>
          <a:p>
            <a:endParaRPr lang="en-US" sz="2400" dirty="0"/>
          </a:p>
          <a:p>
            <a:pPr algn="ctr"/>
            <a:r>
              <a:rPr lang="en-US" sz="2400" dirty="0"/>
              <a:t>We further tested a 100 ng/mL C3G concentration, which is within this range of doses in our </a:t>
            </a:r>
            <a:r>
              <a:rPr lang="en-US" sz="2400" dirty="0" err="1"/>
              <a:t>açaí</a:t>
            </a:r>
            <a:r>
              <a:rPr lang="en-US" sz="2400" dirty="0"/>
              <a:t> extracts.</a:t>
            </a:r>
          </a:p>
          <a:p>
            <a:endParaRPr lang="en-US" dirty="0"/>
          </a:p>
          <a:p>
            <a:endParaRPr lang="en-US" dirty="0"/>
          </a:p>
        </p:txBody>
      </p:sp>
      <p:pic>
        <p:nvPicPr>
          <p:cNvPr id="5" name="Picture 4" descr="Text&#10;&#10;Description automatically generated">
            <a:extLst>
              <a:ext uri="{FF2B5EF4-FFF2-40B4-BE49-F238E27FC236}">
                <a16:creationId xmlns:a16="http://schemas.microsoft.com/office/drawing/2014/main" id="{A24F845D-FB9C-C2D1-CE42-9F70C25DA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990600"/>
            <a:ext cx="4419600" cy="1155700"/>
          </a:xfrm>
          <a:prstGeom prst="rect">
            <a:avLst/>
          </a:prstGeom>
        </p:spPr>
      </p:pic>
      <p:sp>
        <p:nvSpPr>
          <p:cNvPr id="6" name="Title 1">
            <a:extLst>
              <a:ext uri="{FF2B5EF4-FFF2-40B4-BE49-F238E27FC236}">
                <a16:creationId xmlns:a16="http://schemas.microsoft.com/office/drawing/2014/main" id="{28D49E13-469F-4095-41CF-4E10CF0F7C22}"/>
              </a:ext>
            </a:extLst>
          </p:cNvPr>
          <p:cNvSpPr txBox="1">
            <a:spLocks/>
          </p:cNvSpPr>
          <p:nvPr/>
        </p:nvSpPr>
        <p:spPr>
          <a:xfrm>
            <a:off x="0" y="0"/>
            <a:ext cx="14643295" cy="718550"/>
          </a:xfrm>
          <a:prstGeom prst="rect">
            <a:avLst/>
          </a:prstGeom>
          <a:solidFill>
            <a:schemeClr val="tx2">
              <a:lumMod val="50000"/>
            </a:schemeClr>
          </a:solidFill>
        </p:spPr>
        <p:txBody>
          <a:bodyPr wrap="square" lIns="0" tIns="0" rIns="0" bIns="0">
            <a:normAutofit/>
          </a:bodyPr>
          <a:lstStyle>
            <a:lvl1pPr>
              <a:defRPr sz="7200" b="0" i="0">
                <a:solidFill>
                  <a:srgbClr val="00223F"/>
                </a:solidFill>
                <a:latin typeface="Obvia-Medium"/>
                <a:ea typeface="+mj-ea"/>
                <a:cs typeface="Obvia-Medium"/>
              </a:defRPr>
            </a:lvl1pPr>
          </a:lstStyle>
          <a:p>
            <a:pPr algn="ctr"/>
            <a:r>
              <a:rPr lang="en-US" sz="4200" b="1" kern="0" dirty="0">
                <a:solidFill>
                  <a:srgbClr val="FFFF00"/>
                </a:solidFill>
                <a:latin typeface="Times New Roman" panose="02020603050405020304" pitchFamily="18" charset="0"/>
                <a:cs typeface="Times New Roman" panose="02020603050405020304" pitchFamily="18" charset="0"/>
              </a:rPr>
              <a:t>ANALYSIS AT HIGHER C3G CONCENTRATION</a:t>
            </a:r>
          </a:p>
        </p:txBody>
      </p:sp>
      <p:pic>
        <p:nvPicPr>
          <p:cNvPr id="8" name="Picture 7" descr="Table&#10;&#10;Description automatically generated">
            <a:extLst>
              <a:ext uri="{FF2B5EF4-FFF2-40B4-BE49-F238E27FC236}">
                <a16:creationId xmlns:a16="http://schemas.microsoft.com/office/drawing/2014/main" id="{643BA5CF-8600-4D8D-0902-D8F5B718C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581" y="3983715"/>
            <a:ext cx="6699237" cy="3814306"/>
          </a:xfrm>
          <a:prstGeom prst="rect">
            <a:avLst/>
          </a:prstGeom>
        </p:spPr>
      </p:pic>
    </p:spTree>
    <p:extLst>
      <p:ext uri="{BB962C8B-B14F-4D97-AF65-F5344CB8AC3E}">
        <p14:creationId xmlns:p14="http://schemas.microsoft.com/office/powerpoint/2010/main" val="3184876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5DCCC41-CB97-EEBF-7267-DD65D594807F}"/>
              </a:ext>
            </a:extLst>
          </p:cNvPr>
          <p:cNvGraphicFramePr>
            <a:graphicFrameLocks/>
          </p:cNvGraphicFramePr>
          <p:nvPr>
            <p:extLst>
              <p:ext uri="{D42A27DB-BD31-4B8C-83A1-F6EECF244321}">
                <p14:modId xmlns:p14="http://schemas.microsoft.com/office/powerpoint/2010/main" val="1949754624"/>
              </p:ext>
            </p:extLst>
          </p:nvPr>
        </p:nvGraphicFramePr>
        <p:xfrm>
          <a:off x="431700" y="1580719"/>
          <a:ext cx="13819477" cy="556587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060CF67E-5C17-6812-A035-240268F25FF3}"/>
              </a:ext>
            </a:extLst>
          </p:cNvPr>
          <p:cNvSpPr txBox="1"/>
          <p:nvPr/>
        </p:nvSpPr>
        <p:spPr>
          <a:xfrm>
            <a:off x="1385886" y="7437711"/>
            <a:ext cx="11972925" cy="400110"/>
          </a:xfrm>
          <a:prstGeom prst="rect">
            <a:avLst/>
          </a:prstGeom>
          <a:noFill/>
        </p:spPr>
        <p:txBody>
          <a:bodyPr wrap="square" rtlCol="0">
            <a:spAutoFit/>
          </a:bodyPr>
          <a:lstStyle/>
          <a:p>
            <a:pPr algn="ctr"/>
            <a:r>
              <a:rPr lang="en-US" sz="2000" dirty="0">
                <a:latin typeface="Cambria" panose="02040503050406030204" pitchFamily="18" charset="0"/>
              </a:rPr>
              <a:t>Dose – dependent cytotoxicity noted with F4AC = Acidified Methanol extract of </a:t>
            </a:r>
            <a:r>
              <a:rPr lang="en-US" sz="2000" dirty="0" err="1">
                <a:latin typeface="Cambria" panose="02040503050406030204" pitchFamily="18" charset="0"/>
              </a:rPr>
              <a:t>Natrol</a:t>
            </a:r>
            <a:r>
              <a:rPr lang="en-US" sz="2000" dirty="0">
                <a:latin typeface="Cambria" panose="02040503050406030204" pitchFamily="18" charset="0"/>
              </a:rPr>
              <a:t> botanical supplement</a:t>
            </a:r>
          </a:p>
        </p:txBody>
      </p:sp>
      <p:sp>
        <p:nvSpPr>
          <p:cNvPr id="5" name="Title 1">
            <a:extLst>
              <a:ext uri="{FF2B5EF4-FFF2-40B4-BE49-F238E27FC236}">
                <a16:creationId xmlns:a16="http://schemas.microsoft.com/office/drawing/2014/main" id="{D4C2432C-48CB-30D6-041F-EAACB2929CB6}"/>
              </a:ext>
            </a:extLst>
          </p:cNvPr>
          <p:cNvSpPr txBox="1">
            <a:spLocks/>
          </p:cNvSpPr>
          <p:nvPr/>
        </p:nvSpPr>
        <p:spPr>
          <a:xfrm>
            <a:off x="-12896" y="0"/>
            <a:ext cx="14643295" cy="718550"/>
          </a:xfrm>
          <a:prstGeom prst="rect">
            <a:avLst/>
          </a:prstGeom>
          <a:solidFill>
            <a:schemeClr val="tx2">
              <a:lumMod val="50000"/>
            </a:schemeClr>
          </a:solidFill>
        </p:spPr>
        <p:txBody>
          <a:bodyPr wrap="square" lIns="0" tIns="0" rIns="0" bIns="0">
            <a:normAutofit/>
          </a:bodyPr>
          <a:lstStyle>
            <a:lvl1pPr>
              <a:defRPr sz="7200" b="0" i="0">
                <a:solidFill>
                  <a:srgbClr val="00223F"/>
                </a:solidFill>
                <a:latin typeface="Obvia-Medium"/>
                <a:ea typeface="+mj-ea"/>
                <a:cs typeface="Obvia-Medium"/>
              </a:defRPr>
            </a:lvl1pPr>
          </a:lstStyle>
          <a:p>
            <a:pPr algn="ctr"/>
            <a:r>
              <a:rPr lang="en-US" sz="432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AÇAÍ</a:t>
            </a:r>
            <a:r>
              <a:rPr lang="en-US" sz="4320" b="1" kern="0" dirty="0">
                <a:solidFill>
                  <a:srgbClr val="FFFF00"/>
                </a:solidFill>
                <a:latin typeface="Times New Roman" panose="02020603050405020304" pitchFamily="18" charset="0"/>
                <a:cs typeface="Times New Roman" panose="02020603050405020304" pitchFamily="18" charset="0"/>
              </a:rPr>
              <a:t>: DOSE-DEPENDENT CYTOTOXICITY</a:t>
            </a:r>
          </a:p>
        </p:txBody>
      </p:sp>
      <p:sp>
        <p:nvSpPr>
          <p:cNvPr id="4" name="TextBox 1">
            <a:extLst>
              <a:ext uri="{FF2B5EF4-FFF2-40B4-BE49-F238E27FC236}">
                <a16:creationId xmlns:a16="http://schemas.microsoft.com/office/drawing/2014/main" id="{020FFC09-2611-76C3-DD94-94D0F885837A}"/>
              </a:ext>
            </a:extLst>
          </p:cNvPr>
          <p:cNvSpPr txBox="1"/>
          <p:nvPr/>
        </p:nvSpPr>
        <p:spPr>
          <a:xfrm>
            <a:off x="3852859" y="921725"/>
            <a:ext cx="7038978" cy="609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dirty="0">
                <a:solidFill>
                  <a:schemeClr val="tx1"/>
                </a:solidFill>
                <a:latin typeface="Cambria" panose="02040503050406030204" pitchFamily="18" charset="0"/>
              </a:rPr>
              <a:t>Donor #RAS – (48-wells; sandwich-cultured hepatocyte assay)</a:t>
            </a:r>
          </a:p>
        </p:txBody>
      </p:sp>
      <p:sp>
        <p:nvSpPr>
          <p:cNvPr id="6" name="TextBox 5">
            <a:extLst>
              <a:ext uri="{FF2B5EF4-FFF2-40B4-BE49-F238E27FC236}">
                <a16:creationId xmlns:a16="http://schemas.microsoft.com/office/drawing/2014/main" id="{155CD207-ABEE-366C-EEF9-C183DAA08D80}"/>
              </a:ext>
            </a:extLst>
          </p:cNvPr>
          <p:cNvSpPr txBox="1"/>
          <p:nvPr/>
        </p:nvSpPr>
        <p:spPr>
          <a:xfrm>
            <a:off x="12039600" y="7790382"/>
            <a:ext cx="2211578" cy="338554"/>
          </a:xfrm>
          <a:prstGeom prst="rect">
            <a:avLst/>
          </a:prstGeom>
          <a:noFill/>
        </p:spPr>
        <p:txBody>
          <a:bodyPr wrap="square" rtlCol="0">
            <a:spAutoFit/>
          </a:bodyPr>
          <a:lstStyle/>
          <a:p>
            <a:r>
              <a:rPr lang="en-US" sz="1600" dirty="0"/>
              <a:t>Unpublished data, 2023</a:t>
            </a:r>
          </a:p>
        </p:txBody>
      </p:sp>
    </p:spTree>
    <p:extLst>
      <p:ext uri="{BB962C8B-B14F-4D97-AF65-F5344CB8AC3E}">
        <p14:creationId xmlns:p14="http://schemas.microsoft.com/office/powerpoint/2010/main" val="2501623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CFACA4-9DA7-43BE-8754-82D613477F21}"/>
              </a:ext>
            </a:extLst>
          </p:cNvPr>
          <p:cNvSpPr txBox="1">
            <a:spLocks/>
          </p:cNvSpPr>
          <p:nvPr/>
        </p:nvSpPr>
        <p:spPr>
          <a:xfrm>
            <a:off x="-12895" y="0"/>
            <a:ext cx="14643295" cy="718550"/>
          </a:xfrm>
          <a:prstGeom prst="rect">
            <a:avLst/>
          </a:prstGeom>
          <a:solidFill>
            <a:schemeClr val="tx2">
              <a:lumMod val="50000"/>
            </a:schemeClr>
          </a:solidFill>
        </p:spPr>
        <p:txBody>
          <a:bodyPr wrap="square" lIns="0" tIns="0" rIns="0" bIns="0" anchor="ctr">
            <a:normAutofit fontScale="85000" lnSpcReduction="10000"/>
          </a:bodyPr>
          <a:lstStyle>
            <a:lvl1pPr>
              <a:defRPr sz="7200" b="0" i="0">
                <a:solidFill>
                  <a:srgbClr val="00223F"/>
                </a:solidFill>
                <a:latin typeface="Obvia-Medium"/>
                <a:ea typeface="+mj-ea"/>
                <a:cs typeface="Obvia-Medium"/>
              </a:defRPr>
            </a:lvl1pPr>
          </a:lstStyle>
          <a:p>
            <a:pPr algn="ctr"/>
            <a:r>
              <a:rPr lang="en-US" sz="4320" b="1" kern="0" dirty="0">
                <a:solidFill>
                  <a:srgbClr val="FFFF00"/>
                </a:solidFill>
                <a:latin typeface="Times New Roman" panose="02020603050405020304" pitchFamily="18" charset="0"/>
                <a:cs typeface="Times New Roman" panose="02020603050405020304" pitchFamily="18" charset="0"/>
              </a:rPr>
              <a:t>HUMAN RELEVANT CONCENTRATION: NO mRNA INDUCTION</a:t>
            </a:r>
          </a:p>
        </p:txBody>
      </p:sp>
      <p:sp>
        <p:nvSpPr>
          <p:cNvPr id="2" name="TextBox 1">
            <a:extLst>
              <a:ext uri="{FF2B5EF4-FFF2-40B4-BE49-F238E27FC236}">
                <a16:creationId xmlns:a16="http://schemas.microsoft.com/office/drawing/2014/main" id="{020FFC09-2611-76C3-DD94-94D0F885837A}"/>
              </a:ext>
            </a:extLst>
          </p:cNvPr>
          <p:cNvSpPr txBox="1"/>
          <p:nvPr/>
        </p:nvSpPr>
        <p:spPr>
          <a:xfrm>
            <a:off x="3769855" y="860035"/>
            <a:ext cx="6940648" cy="609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dirty="0">
                <a:solidFill>
                  <a:schemeClr val="tx1"/>
                </a:solidFill>
                <a:latin typeface="Cambria" panose="02040503050406030204" pitchFamily="18" charset="0"/>
              </a:rPr>
              <a:t>Donor #RAS – (48-wells; sandwich-cultured hepatocyte assay)</a:t>
            </a:r>
          </a:p>
        </p:txBody>
      </p:sp>
      <p:sp>
        <p:nvSpPr>
          <p:cNvPr id="15" name="TextBox 14">
            <a:extLst>
              <a:ext uri="{FF2B5EF4-FFF2-40B4-BE49-F238E27FC236}">
                <a16:creationId xmlns:a16="http://schemas.microsoft.com/office/drawing/2014/main" id="{03BD75CB-059F-0CD1-07D0-89A31C524CA4}"/>
              </a:ext>
            </a:extLst>
          </p:cNvPr>
          <p:cNvSpPr txBox="1"/>
          <p:nvPr/>
        </p:nvSpPr>
        <p:spPr>
          <a:xfrm>
            <a:off x="7010400" y="7044484"/>
            <a:ext cx="6400800" cy="646331"/>
          </a:xfrm>
          <a:prstGeom prst="rect">
            <a:avLst/>
          </a:prstGeom>
          <a:noFill/>
          <a:ln w="38100">
            <a:solidFill>
              <a:schemeClr val="tx2">
                <a:lumMod val="75000"/>
              </a:schemeClr>
            </a:solidFill>
          </a:ln>
        </p:spPr>
        <p:txBody>
          <a:bodyPr wrap="square" rtlCol="0">
            <a:spAutoFit/>
          </a:bodyPr>
          <a:lstStyle/>
          <a:p>
            <a:r>
              <a:rPr lang="en-US" dirty="0"/>
              <a:t>With Mountain Rose methanol extract (MRME) treatment, reduced mRNA production is noted for both CYP2B6 and CYP1A2.</a:t>
            </a:r>
          </a:p>
        </p:txBody>
      </p:sp>
      <p:sp>
        <p:nvSpPr>
          <p:cNvPr id="16" name="TextBox 15">
            <a:extLst>
              <a:ext uri="{FF2B5EF4-FFF2-40B4-BE49-F238E27FC236}">
                <a16:creationId xmlns:a16="http://schemas.microsoft.com/office/drawing/2014/main" id="{822B08B7-C0DE-05BF-2412-8838AB0D0348}"/>
              </a:ext>
            </a:extLst>
          </p:cNvPr>
          <p:cNvSpPr txBox="1"/>
          <p:nvPr/>
        </p:nvSpPr>
        <p:spPr>
          <a:xfrm>
            <a:off x="12039600" y="7790382"/>
            <a:ext cx="2211578" cy="338554"/>
          </a:xfrm>
          <a:prstGeom prst="rect">
            <a:avLst/>
          </a:prstGeom>
          <a:noFill/>
        </p:spPr>
        <p:txBody>
          <a:bodyPr wrap="square" rtlCol="0">
            <a:spAutoFit/>
          </a:bodyPr>
          <a:lstStyle/>
          <a:p>
            <a:r>
              <a:rPr lang="en-US" sz="1600" dirty="0"/>
              <a:t>Unpublished data, 2023</a:t>
            </a:r>
          </a:p>
        </p:txBody>
      </p:sp>
      <p:pic>
        <p:nvPicPr>
          <p:cNvPr id="18" name="Picture 17" descr="Chart&#10;&#10;Description automatically generated">
            <a:extLst>
              <a:ext uri="{FF2B5EF4-FFF2-40B4-BE49-F238E27FC236}">
                <a16:creationId xmlns:a16="http://schemas.microsoft.com/office/drawing/2014/main" id="{65A6F48A-402A-AA6C-31DF-A84232CD583D}"/>
              </a:ext>
            </a:extLst>
          </p:cNvPr>
          <p:cNvPicPr>
            <a:picLocks noChangeAspect="1"/>
          </p:cNvPicPr>
          <p:nvPr/>
        </p:nvPicPr>
        <p:blipFill rotWithShape="1">
          <a:blip r:embed="rId3">
            <a:extLst>
              <a:ext uri="{28A0092B-C50C-407E-A947-70E740481C1C}">
                <a14:useLocalDpi xmlns:a14="http://schemas.microsoft.com/office/drawing/2010/main" val="0"/>
              </a:ext>
            </a:extLst>
          </a:blip>
          <a:srcRect l="2144" r="9033"/>
          <a:stretch/>
        </p:blipFill>
        <p:spPr>
          <a:xfrm>
            <a:off x="202762" y="1726146"/>
            <a:ext cx="4928937" cy="4720082"/>
          </a:xfrm>
          <a:prstGeom prst="rect">
            <a:avLst/>
          </a:prstGeom>
        </p:spPr>
      </p:pic>
      <p:pic>
        <p:nvPicPr>
          <p:cNvPr id="20" name="Picture 19" descr="Chart&#10;&#10;Description automatically generated">
            <a:extLst>
              <a:ext uri="{FF2B5EF4-FFF2-40B4-BE49-F238E27FC236}">
                <a16:creationId xmlns:a16="http://schemas.microsoft.com/office/drawing/2014/main" id="{94E91C1D-0656-E321-8D54-C6F8A802D285}"/>
              </a:ext>
            </a:extLst>
          </p:cNvPr>
          <p:cNvPicPr>
            <a:picLocks noChangeAspect="1"/>
          </p:cNvPicPr>
          <p:nvPr/>
        </p:nvPicPr>
        <p:blipFill rotWithShape="1">
          <a:blip r:embed="rId4">
            <a:extLst>
              <a:ext uri="{28A0092B-C50C-407E-A947-70E740481C1C}">
                <a14:useLocalDpi xmlns:a14="http://schemas.microsoft.com/office/drawing/2010/main" val="0"/>
              </a:ext>
            </a:extLst>
          </a:blip>
          <a:srcRect l="5718" r="7448"/>
          <a:stretch/>
        </p:blipFill>
        <p:spPr>
          <a:xfrm>
            <a:off x="9853862" y="1387607"/>
            <a:ext cx="4573776" cy="4883547"/>
          </a:xfrm>
          <a:prstGeom prst="rect">
            <a:avLst/>
          </a:prstGeom>
        </p:spPr>
      </p:pic>
      <p:pic>
        <p:nvPicPr>
          <p:cNvPr id="22" name="Picture 21" descr="Chart, histogram&#10;&#10;Description automatically generated">
            <a:extLst>
              <a:ext uri="{FF2B5EF4-FFF2-40B4-BE49-F238E27FC236}">
                <a16:creationId xmlns:a16="http://schemas.microsoft.com/office/drawing/2014/main" id="{7048A7BD-AD37-63AD-7C6A-A0D6298FA779}"/>
              </a:ext>
            </a:extLst>
          </p:cNvPr>
          <p:cNvPicPr>
            <a:picLocks noChangeAspect="1"/>
          </p:cNvPicPr>
          <p:nvPr/>
        </p:nvPicPr>
        <p:blipFill rotWithShape="1">
          <a:blip r:embed="rId5">
            <a:extLst>
              <a:ext uri="{28A0092B-C50C-407E-A947-70E740481C1C}">
                <a14:useLocalDpi xmlns:a14="http://schemas.microsoft.com/office/drawing/2010/main" val="0"/>
              </a:ext>
            </a:extLst>
          </a:blip>
          <a:srcRect l="2501" r="6249"/>
          <a:stretch/>
        </p:blipFill>
        <p:spPr>
          <a:xfrm>
            <a:off x="5167360" y="1714114"/>
            <a:ext cx="4646830" cy="4661313"/>
          </a:xfrm>
          <a:prstGeom prst="rect">
            <a:avLst/>
          </a:prstGeom>
        </p:spPr>
      </p:pic>
      <p:sp>
        <p:nvSpPr>
          <p:cNvPr id="23" name="TextBox 22">
            <a:extLst>
              <a:ext uri="{FF2B5EF4-FFF2-40B4-BE49-F238E27FC236}">
                <a16:creationId xmlns:a16="http://schemas.microsoft.com/office/drawing/2014/main" id="{35CF5E4E-C787-86DD-F521-A13521C08CAC}"/>
              </a:ext>
            </a:extLst>
          </p:cNvPr>
          <p:cNvSpPr txBox="1"/>
          <p:nvPr/>
        </p:nvSpPr>
        <p:spPr>
          <a:xfrm>
            <a:off x="393509" y="6702739"/>
            <a:ext cx="5422889" cy="1200329"/>
          </a:xfrm>
          <a:prstGeom prst="rect">
            <a:avLst/>
          </a:prstGeom>
          <a:noFill/>
          <a:ln w="38100">
            <a:solidFill>
              <a:srgbClr val="7030A0"/>
            </a:solidFill>
          </a:ln>
        </p:spPr>
        <p:txBody>
          <a:bodyPr wrap="square" rtlCol="0">
            <a:spAutoFit/>
          </a:bodyPr>
          <a:lstStyle/>
          <a:p>
            <a:r>
              <a:rPr lang="en-US" sz="2400" dirty="0"/>
              <a:t>FDA DDI guidelines: Significant induction =</a:t>
            </a:r>
          </a:p>
          <a:p>
            <a:pPr marL="285750" indent="-285750">
              <a:buFontTx/>
              <a:buChar char="-"/>
            </a:pPr>
            <a:r>
              <a:rPr lang="en-US" sz="2400" dirty="0"/>
              <a:t>&gt;2-fold mRNA increase</a:t>
            </a:r>
          </a:p>
          <a:p>
            <a:pPr marL="285750" indent="-285750">
              <a:buFontTx/>
              <a:buChar char="-"/>
            </a:pPr>
            <a:r>
              <a:rPr lang="en-US" sz="2400" dirty="0"/>
              <a:t>&gt;20% of known inducer</a:t>
            </a:r>
          </a:p>
        </p:txBody>
      </p:sp>
    </p:spTree>
    <p:extLst>
      <p:ext uri="{BB962C8B-B14F-4D97-AF65-F5344CB8AC3E}">
        <p14:creationId xmlns:p14="http://schemas.microsoft.com/office/powerpoint/2010/main" val="4159946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CFACA4-9DA7-43BE-8754-82D613477F21}"/>
              </a:ext>
            </a:extLst>
          </p:cNvPr>
          <p:cNvSpPr txBox="1">
            <a:spLocks/>
          </p:cNvSpPr>
          <p:nvPr/>
        </p:nvSpPr>
        <p:spPr>
          <a:xfrm>
            <a:off x="-12895" y="0"/>
            <a:ext cx="14643295" cy="718550"/>
          </a:xfrm>
          <a:prstGeom prst="rect">
            <a:avLst/>
          </a:prstGeom>
          <a:solidFill>
            <a:schemeClr val="tx2">
              <a:lumMod val="50000"/>
            </a:schemeClr>
          </a:solidFill>
        </p:spPr>
        <p:txBody>
          <a:bodyPr wrap="square" lIns="0" tIns="0" rIns="0" bIns="0" anchor="ctr">
            <a:normAutofit fontScale="92500"/>
          </a:bodyPr>
          <a:lstStyle>
            <a:lvl1pPr>
              <a:defRPr sz="7200" b="0" i="0">
                <a:solidFill>
                  <a:srgbClr val="00223F"/>
                </a:solidFill>
                <a:latin typeface="Obvia-Medium"/>
                <a:ea typeface="+mj-ea"/>
                <a:cs typeface="Obvia-Medium"/>
              </a:defRPr>
            </a:lvl1pPr>
          </a:lstStyle>
          <a:p>
            <a:pPr algn="ctr"/>
            <a:r>
              <a:rPr lang="en-US" sz="4320" b="1" kern="0" dirty="0">
                <a:solidFill>
                  <a:srgbClr val="FFFF00"/>
                </a:solidFill>
                <a:latin typeface="Times New Roman" panose="02020603050405020304" pitchFamily="18" charset="0"/>
                <a:cs typeface="Times New Roman" panose="02020603050405020304" pitchFamily="18" charset="0"/>
              </a:rPr>
              <a:t>CYP3A4 AND CYP1A2 DECREASED mRNA AT 100 ng/mL C3G</a:t>
            </a:r>
          </a:p>
        </p:txBody>
      </p:sp>
      <p:sp>
        <p:nvSpPr>
          <p:cNvPr id="5" name="TextBox 4">
            <a:extLst>
              <a:ext uri="{FF2B5EF4-FFF2-40B4-BE49-F238E27FC236}">
                <a16:creationId xmlns:a16="http://schemas.microsoft.com/office/drawing/2014/main" id="{ABE07579-F9C1-F64C-6E3F-B1A1DC2BF5E5}"/>
              </a:ext>
            </a:extLst>
          </p:cNvPr>
          <p:cNvSpPr txBox="1"/>
          <p:nvPr/>
        </p:nvSpPr>
        <p:spPr>
          <a:xfrm>
            <a:off x="359995" y="6477000"/>
            <a:ext cx="13658850" cy="1200329"/>
          </a:xfrm>
          <a:prstGeom prst="rect">
            <a:avLst/>
          </a:prstGeom>
          <a:noFill/>
          <a:ln w="38100">
            <a:solidFill>
              <a:schemeClr val="tx1"/>
            </a:solidFill>
          </a:ln>
        </p:spPr>
        <p:txBody>
          <a:bodyPr wrap="square" rtlCol="0">
            <a:spAutoFit/>
          </a:bodyPr>
          <a:lstStyle/>
          <a:p>
            <a:pPr algn="ctr"/>
            <a:r>
              <a:rPr lang="en-US" sz="2400" dirty="0">
                <a:latin typeface="Cambria" panose="02040503050406030204" pitchFamily="18" charset="0"/>
              </a:rPr>
              <a:t>Significantly reduced mRNA production of CYP3A4 and CYP1A2 with 100 ng/mL C3G concentrations of Nature’s Way acidic methanol extract (F3AC) and Mountain Rose aqueous extract (MRAQ). </a:t>
            </a:r>
          </a:p>
          <a:p>
            <a:pPr algn="ctr"/>
            <a:r>
              <a:rPr lang="en-US" sz="2400" dirty="0">
                <a:latin typeface="Cambria" panose="02040503050406030204" pitchFamily="18" charset="0"/>
              </a:rPr>
              <a:t>** Many anti-cancer drugs are metabolized by CYP3A4. **</a:t>
            </a:r>
          </a:p>
        </p:txBody>
      </p:sp>
      <p:sp>
        <p:nvSpPr>
          <p:cNvPr id="10" name="Text Box 5">
            <a:extLst>
              <a:ext uri="{FF2B5EF4-FFF2-40B4-BE49-F238E27FC236}">
                <a16:creationId xmlns:a16="http://schemas.microsoft.com/office/drawing/2014/main" id="{4FDAC4B1-F93E-01A1-77EA-B7AD52426766}"/>
              </a:ext>
            </a:extLst>
          </p:cNvPr>
          <p:cNvSpPr txBox="1"/>
          <p:nvPr/>
        </p:nvSpPr>
        <p:spPr>
          <a:xfrm>
            <a:off x="5943600" y="3396250"/>
            <a:ext cx="1962115" cy="718550"/>
          </a:xfrm>
          <a:prstGeom prst="rect">
            <a:avLst/>
          </a:prstGeom>
          <a:solidFill>
            <a:schemeClr val="lt1"/>
          </a:solidFill>
          <a:ln w="381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p-value &lt;0.05 = *</a:t>
            </a:r>
          </a:p>
          <a:p>
            <a:pPr marL="0" marR="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p-value &lt;0.01 =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21" name="Picture 20" descr="Chart, histogram&#10;&#10;Description automatically generated">
            <a:extLst>
              <a:ext uri="{FF2B5EF4-FFF2-40B4-BE49-F238E27FC236}">
                <a16:creationId xmlns:a16="http://schemas.microsoft.com/office/drawing/2014/main" id="{1ECDB32D-C0CD-3793-B2AD-7D7A12D9B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269" y="1295400"/>
            <a:ext cx="4985576" cy="5002827"/>
          </a:xfrm>
          <a:prstGeom prst="rect">
            <a:avLst/>
          </a:prstGeom>
        </p:spPr>
      </p:pic>
      <p:pic>
        <p:nvPicPr>
          <p:cNvPr id="22" name="Picture 21" descr="Chart&#10;&#10;Description automatically generated">
            <a:extLst>
              <a:ext uri="{FF2B5EF4-FFF2-40B4-BE49-F238E27FC236}">
                <a16:creationId xmlns:a16="http://schemas.microsoft.com/office/drawing/2014/main" id="{EC4D2A9B-A543-090B-9585-A8CD5B1797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141" y="1365007"/>
            <a:ext cx="4985576" cy="4876800"/>
          </a:xfrm>
          <a:prstGeom prst="rect">
            <a:avLst/>
          </a:prstGeom>
        </p:spPr>
      </p:pic>
      <p:sp>
        <p:nvSpPr>
          <p:cNvPr id="24" name="TextBox 23">
            <a:extLst>
              <a:ext uri="{FF2B5EF4-FFF2-40B4-BE49-F238E27FC236}">
                <a16:creationId xmlns:a16="http://schemas.microsoft.com/office/drawing/2014/main" id="{1D1C7195-DAB5-46EE-4582-45B525CB8E73}"/>
              </a:ext>
            </a:extLst>
          </p:cNvPr>
          <p:cNvSpPr txBox="1"/>
          <p:nvPr/>
        </p:nvSpPr>
        <p:spPr>
          <a:xfrm>
            <a:off x="3680375" y="825014"/>
            <a:ext cx="7018090" cy="609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dirty="0">
                <a:solidFill>
                  <a:schemeClr val="tx1"/>
                </a:solidFill>
                <a:latin typeface="Cambria" panose="02040503050406030204" pitchFamily="18" charset="0"/>
              </a:rPr>
              <a:t>Donor #RAS – (48-wells; sandwich-cultured hepatocyte assay)</a:t>
            </a:r>
          </a:p>
        </p:txBody>
      </p:sp>
      <p:sp>
        <p:nvSpPr>
          <p:cNvPr id="25" name="TextBox 24">
            <a:extLst>
              <a:ext uri="{FF2B5EF4-FFF2-40B4-BE49-F238E27FC236}">
                <a16:creationId xmlns:a16="http://schemas.microsoft.com/office/drawing/2014/main" id="{16D3FD44-1195-85D7-867C-5554A6C9C21E}"/>
              </a:ext>
            </a:extLst>
          </p:cNvPr>
          <p:cNvSpPr txBox="1"/>
          <p:nvPr/>
        </p:nvSpPr>
        <p:spPr>
          <a:xfrm>
            <a:off x="12039600" y="7790382"/>
            <a:ext cx="2211578" cy="338554"/>
          </a:xfrm>
          <a:prstGeom prst="rect">
            <a:avLst/>
          </a:prstGeom>
          <a:noFill/>
        </p:spPr>
        <p:txBody>
          <a:bodyPr wrap="square" rtlCol="0">
            <a:spAutoFit/>
          </a:bodyPr>
          <a:lstStyle/>
          <a:p>
            <a:r>
              <a:rPr lang="en-US" sz="1600" dirty="0"/>
              <a:t>Unpublished data, 2023</a:t>
            </a:r>
          </a:p>
        </p:txBody>
      </p:sp>
    </p:spTree>
    <p:extLst>
      <p:ext uri="{BB962C8B-B14F-4D97-AF65-F5344CB8AC3E}">
        <p14:creationId xmlns:p14="http://schemas.microsoft.com/office/powerpoint/2010/main" val="1651965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CFACA4-9DA7-43BE-8754-82D613477F21}"/>
              </a:ext>
            </a:extLst>
          </p:cNvPr>
          <p:cNvSpPr txBox="1">
            <a:spLocks/>
          </p:cNvSpPr>
          <p:nvPr/>
        </p:nvSpPr>
        <p:spPr>
          <a:xfrm>
            <a:off x="-12895" y="0"/>
            <a:ext cx="14643295" cy="718550"/>
          </a:xfrm>
          <a:prstGeom prst="rect">
            <a:avLst/>
          </a:prstGeom>
          <a:solidFill>
            <a:schemeClr val="tx2">
              <a:lumMod val="50000"/>
            </a:schemeClr>
          </a:solidFill>
        </p:spPr>
        <p:txBody>
          <a:bodyPr wrap="square" lIns="0" tIns="0" rIns="0" bIns="0">
            <a:normAutofit/>
          </a:bodyPr>
          <a:lstStyle>
            <a:lvl1pPr>
              <a:defRPr sz="7200" b="0" i="0">
                <a:solidFill>
                  <a:srgbClr val="00223F"/>
                </a:solidFill>
                <a:latin typeface="Obvia-Medium"/>
                <a:ea typeface="+mj-ea"/>
                <a:cs typeface="Obvia-Medium"/>
              </a:defRPr>
            </a:lvl1pPr>
          </a:lstStyle>
          <a:p>
            <a:pPr algn="ctr"/>
            <a:r>
              <a:rPr lang="en-US" sz="4320" b="1" kern="0" dirty="0">
                <a:solidFill>
                  <a:srgbClr val="FFFF00"/>
                </a:solidFill>
                <a:latin typeface="Times New Roman" panose="02020603050405020304" pitchFamily="18" charset="0"/>
                <a:cs typeface="Times New Roman" panose="02020603050405020304" pitchFamily="18" charset="0"/>
              </a:rPr>
              <a:t>NO SIGNIFICANT mRNA EFFECT ON CYP2B6</a:t>
            </a:r>
          </a:p>
        </p:txBody>
      </p:sp>
      <p:pic>
        <p:nvPicPr>
          <p:cNvPr id="10" name="Picture 9" descr="Chart&#10;&#10;Description automatically generated">
            <a:extLst>
              <a:ext uri="{FF2B5EF4-FFF2-40B4-BE49-F238E27FC236}">
                <a16:creationId xmlns:a16="http://schemas.microsoft.com/office/drawing/2014/main" id="{27F2BA5A-950D-8C8F-1088-B5A47051E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952" y="1326623"/>
            <a:ext cx="7467600" cy="6463759"/>
          </a:xfrm>
          <a:prstGeom prst="rect">
            <a:avLst/>
          </a:prstGeom>
        </p:spPr>
      </p:pic>
      <p:sp>
        <p:nvSpPr>
          <p:cNvPr id="13" name="TextBox 12">
            <a:extLst>
              <a:ext uri="{FF2B5EF4-FFF2-40B4-BE49-F238E27FC236}">
                <a16:creationId xmlns:a16="http://schemas.microsoft.com/office/drawing/2014/main" id="{2BC519CD-4309-0936-5CBD-16DA7729592C}"/>
              </a:ext>
            </a:extLst>
          </p:cNvPr>
          <p:cNvSpPr txBox="1"/>
          <p:nvPr/>
        </p:nvSpPr>
        <p:spPr>
          <a:xfrm>
            <a:off x="3733800" y="914400"/>
            <a:ext cx="7162800" cy="609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dirty="0">
                <a:solidFill>
                  <a:schemeClr val="tx1"/>
                </a:solidFill>
                <a:latin typeface="Cambria" panose="02040503050406030204" pitchFamily="18" charset="0"/>
              </a:rPr>
              <a:t>Donor #RAS – (48-wells; sandwich-cultured hepatocyte assay)</a:t>
            </a:r>
          </a:p>
        </p:txBody>
      </p:sp>
      <p:sp>
        <p:nvSpPr>
          <p:cNvPr id="14" name="TextBox 13">
            <a:extLst>
              <a:ext uri="{FF2B5EF4-FFF2-40B4-BE49-F238E27FC236}">
                <a16:creationId xmlns:a16="http://schemas.microsoft.com/office/drawing/2014/main" id="{70062598-5079-5249-F8DD-86AE3CD0EC8D}"/>
              </a:ext>
            </a:extLst>
          </p:cNvPr>
          <p:cNvSpPr txBox="1"/>
          <p:nvPr/>
        </p:nvSpPr>
        <p:spPr>
          <a:xfrm>
            <a:off x="12039600" y="7790382"/>
            <a:ext cx="2211578" cy="338554"/>
          </a:xfrm>
          <a:prstGeom prst="rect">
            <a:avLst/>
          </a:prstGeom>
          <a:noFill/>
        </p:spPr>
        <p:txBody>
          <a:bodyPr wrap="square" rtlCol="0">
            <a:spAutoFit/>
          </a:bodyPr>
          <a:lstStyle/>
          <a:p>
            <a:r>
              <a:rPr lang="en-US" sz="1600" dirty="0"/>
              <a:t>Unpublished data, 2023</a:t>
            </a:r>
          </a:p>
        </p:txBody>
      </p:sp>
    </p:spTree>
    <p:extLst>
      <p:ext uri="{BB962C8B-B14F-4D97-AF65-F5344CB8AC3E}">
        <p14:creationId xmlns:p14="http://schemas.microsoft.com/office/powerpoint/2010/main" val="2655447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E99A632-43A0-FEA3-65E6-43ADD7B2AAA7}"/>
              </a:ext>
            </a:extLst>
          </p:cNvPr>
          <p:cNvSpPr txBox="1">
            <a:spLocks/>
          </p:cNvSpPr>
          <p:nvPr/>
        </p:nvSpPr>
        <p:spPr>
          <a:xfrm>
            <a:off x="17059" y="-22166"/>
            <a:ext cx="14643295" cy="890137"/>
          </a:xfrm>
          <a:prstGeom prst="rect">
            <a:avLst/>
          </a:prstGeom>
          <a:solidFill>
            <a:schemeClr val="tx2">
              <a:lumMod val="50000"/>
            </a:schemeClr>
          </a:solidFill>
        </p:spPr>
        <p:txBody>
          <a:bodyPr wrap="square" lIns="0" tIns="0" rIns="0" bIns="0" anchor="ctr">
            <a:normAutofit fontScale="77500" lnSpcReduction="20000"/>
          </a:bodyPr>
          <a:lstStyle>
            <a:lvl1pPr>
              <a:defRPr sz="7200" b="0" i="0">
                <a:solidFill>
                  <a:srgbClr val="00223F"/>
                </a:solidFill>
                <a:latin typeface="Obvia-Medium"/>
                <a:ea typeface="+mj-ea"/>
                <a:cs typeface="Obvia-Medium"/>
              </a:defRPr>
            </a:lvl1pPr>
          </a:lstStyle>
          <a:p>
            <a:pPr algn="ctr"/>
            <a:r>
              <a:rPr lang="en-US" sz="432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HUMAN RELEVANT CONCENTRATION:</a:t>
            </a:r>
            <a:r>
              <a:rPr lang="en-US" sz="432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432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NO INDUCTION OF DRUG TRANSPORTERS</a:t>
            </a:r>
            <a:endParaRPr lang="en-US" sz="4320" kern="0" dirty="0">
              <a:solidFill>
                <a:srgbClr val="FFFF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EEE73F8-90B7-0ACF-ABF9-B903B265EF1E}"/>
              </a:ext>
            </a:extLst>
          </p:cNvPr>
          <p:cNvSpPr txBox="1"/>
          <p:nvPr/>
        </p:nvSpPr>
        <p:spPr>
          <a:xfrm>
            <a:off x="3814455" y="1083997"/>
            <a:ext cx="7048502" cy="609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dirty="0">
                <a:solidFill>
                  <a:schemeClr val="tx1"/>
                </a:solidFill>
                <a:latin typeface="Cambria" panose="02040503050406030204" pitchFamily="18" charset="0"/>
              </a:rPr>
              <a:t>Donor #RAS – (48-wells; sandwich-cultured hepatocyte assay)</a:t>
            </a:r>
          </a:p>
        </p:txBody>
      </p:sp>
      <p:sp>
        <p:nvSpPr>
          <p:cNvPr id="15" name="TextBox 14">
            <a:extLst>
              <a:ext uri="{FF2B5EF4-FFF2-40B4-BE49-F238E27FC236}">
                <a16:creationId xmlns:a16="http://schemas.microsoft.com/office/drawing/2014/main" id="{8206D0DB-6A26-D43C-61B0-82E374127BCC}"/>
              </a:ext>
            </a:extLst>
          </p:cNvPr>
          <p:cNvSpPr txBox="1"/>
          <p:nvPr/>
        </p:nvSpPr>
        <p:spPr>
          <a:xfrm>
            <a:off x="2514599" y="7144051"/>
            <a:ext cx="9067800" cy="830997"/>
          </a:xfrm>
          <a:prstGeom prst="rect">
            <a:avLst/>
          </a:prstGeom>
          <a:noFill/>
          <a:ln w="57150">
            <a:solidFill>
              <a:srgbClr val="7030A0"/>
            </a:solidFill>
          </a:ln>
        </p:spPr>
        <p:txBody>
          <a:bodyPr wrap="square" rtlCol="0">
            <a:spAutoFit/>
          </a:bodyPr>
          <a:lstStyle/>
          <a:p>
            <a:pPr algn="ctr"/>
            <a:r>
              <a:rPr lang="en-US" sz="2400" dirty="0"/>
              <a:t>At 2.321 ng/mL C3G concentration: </a:t>
            </a:r>
          </a:p>
          <a:p>
            <a:pPr algn="ctr"/>
            <a:r>
              <a:rPr lang="en-US" sz="2400" dirty="0"/>
              <a:t>No induction of drug transporters (P-</a:t>
            </a:r>
            <a:r>
              <a:rPr lang="en-US" sz="2400" dirty="0" err="1"/>
              <a:t>gp</a:t>
            </a:r>
            <a:r>
              <a:rPr lang="en-US" sz="2400" dirty="0"/>
              <a:t>, OATP-1B1, OATP-1B3)</a:t>
            </a:r>
          </a:p>
        </p:txBody>
      </p:sp>
      <p:pic>
        <p:nvPicPr>
          <p:cNvPr id="17" name="Picture 16" descr="Chart, bar chart&#10;&#10;Description automatically generated">
            <a:extLst>
              <a:ext uri="{FF2B5EF4-FFF2-40B4-BE49-F238E27FC236}">
                <a16:creationId xmlns:a16="http://schemas.microsoft.com/office/drawing/2014/main" id="{C2B46C72-B90F-B358-8E82-5AC5AF9167DE}"/>
              </a:ext>
            </a:extLst>
          </p:cNvPr>
          <p:cNvPicPr>
            <a:picLocks noChangeAspect="1"/>
          </p:cNvPicPr>
          <p:nvPr/>
        </p:nvPicPr>
        <p:blipFill rotWithShape="1">
          <a:blip r:embed="rId2">
            <a:extLst>
              <a:ext uri="{28A0092B-C50C-407E-A947-70E740481C1C}">
                <a14:useLocalDpi xmlns:a14="http://schemas.microsoft.com/office/drawing/2010/main" val="0"/>
              </a:ext>
            </a:extLst>
          </a:blip>
          <a:srcRect l="2586" r="2790"/>
          <a:stretch/>
        </p:blipFill>
        <p:spPr>
          <a:xfrm>
            <a:off x="122768" y="1881797"/>
            <a:ext cx="4830232" cy="4885854"/>
          </a:xfrm>
          <a:prstGeom prst="rect">
            <a:avLst/>
          </a:prstGeom>
        </p:spPr>
      </p:pic>
      <p:pic>
        <p:nvPicPr>
          <p:cNvPr id="19" name="Picture 18" descr="Chart, bar chart&#10;&#10;Description automatically generated">
            <a:extLst>
              <a:ext uri="{FF2B5EF4-FFF2-40B4-BE49-F238E27FC236}">
                <a16:creationId xmlns:a16="http://schemas.microsoft.com/office/drawing/2014/main" id="{E697662F-0EEB-7CEC-261B-E5727305662A}"/>
              </a:ext>
            </a:extLst>
          </p:cNvPr>
          <p:cNvPicPr>
            <a:picLocks noChangeAspect="1"/>
          </p:cNvPicPr>
          <p:nvPr/>
        </p:nvPicPr>
        <p:blipFill rotWithShape="1">
          <a:blip r:embed="rId3">
            <a:extLst>
              <a:ext uri="{28A0092B-C50C-407E-A947-70E740481C1C}">
                <a14:useLocalDpi xmlns:a14="http://schemas.microsoft.com/office/drawing/2010/main" val="0"/>
              </a:ext>
            </a:extLst>
          </a:blip>
          <a:srcRect r="7196"/>
          <a:stretch/>
        </p:blipFill>
        <p:spPr>
          <a:xfrm>
            <a:off x="4833601" y="1886691"/>
            <a:ext cx="4891832" cy="4818327"/>
          </a:xfrm>
          <a:prstGeom prst="rect">
            <a:avLst/>
          </a:prstGeom>
        </p:spPr>
      </p:pic>
      <p:pic>
        <p:nvPicPr>
          <p:cNvPr id="21" name="Picture 20" descr="Chart&#10;&#10;Description automatically generated">
            <a:extLst>
              <a:ext uri="{FF2B5EF4-FFF2-40B4-BE49-F238E27FC236}">
                <a16:creationId xmlns:a16="http://schemas.microsoft.com/office/drawing/2014/main" id="{8D0911F8-5BB6-FA8D-2685-382F643FB991}"/>
              </a:ext>
            </a:extLst>
          </p:cNvPr>
          <p:cNvPicPr>
            <a:picLocks noChangeAspect="1"/>
          </p:cNvPicPr>
          <p:nvPr/>
        </p:nvPicPr>
        <p:blipFill rotWithShape="1">
          <a:blip r:embed="rId4">
            <a:extLst>
              <a:ext uri="{28A0092B-C50C-407E-A947-70E740481C1C}">
                <a14:useLocalDpi xmlns:a14="http://schemas.microsoft.com/office/drawing/2010/main" val="0"/>
              </a:ext>
            </a:extLst>
          </a:blip>
          <a:srcRect l="4070" r="6944"/>
          <a:stretch/>
        </p:blipFill>
        <p:spPr>
          <a:xfrm>
            <a:off x="9796801" y="1890702"/>
            <a:ext cx="4710831" cy="4876949"/>
          </a:xfrm>
          <a:prstGeom prst="rect">
            <a:avLst/>
          </a:prstGeom>
        </p:spPr>
      </p:pic>
      <p:sp>
        <p:nvSpPr>
          <p:cNvPr id="22" name="TextBox 21">
            <a:extLst>
              <a:ext uri="{FF2B5EF4-FFF2-40B4-BE49-F238E27FC236}">
                <a16:creationId xmlns:a16="http://schemas.microsoft.com/office/drawing/2014/main" id="{CCBCD1CC-6408-503F-2AC0-8F73EE3D95A2}"/>
              </a:ext>
            </a:extLst>
          </p:cNvPr>
          <p:cNvSpPr txBox="1"/>
          <p:nvPr/>
        </p:nvSpPr>
        <p:spPr>
          <a:xfrm>
            <a:off x="12039600" y="7790382"/>
            <a:ext cx="2211578" cy="338554"/>
          </a:xfrm>
          <a:prstGeom prst="rect">
            <a:avLst/>
          </a:prstGeom>
          <a:noFill/>
        </p:spPr>
        <p:txBody>
          <a:bodyPr wrap="square" rtlCol="0">
            <a:spAutoFit/>
          </a:bodyPr>
          <a:lstStyle/>
          <a:p>
            <a:r>
              <a:rPr lang="en-US" sz="1600" dirty="0"/>
              <a:t>Unpublished data, 2023</a:t>
            </a:r>
          </a:p>
        </p:txBody>
      </p:sp>
    </p:spTree>
    <p:extLst>
      <p:ext uri="{BB962C8B-B14F-4D97-AF65-F5344CB8AC3E}">
        <p14:creationId xmlns:p14="http://schemas.microsoft.com/office/powerpoint/2010/main" val="987706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2DDE033-5AFD-8EE4-0135-F15C5DA21A6B}"/>
              </a:ext>
            </a:extLst>
          </p:cNvPr>
          <p:cNvSpPr txBox="1">
            <a:spLocks/>
          </p:cNvSpPr>
          <p:nvPr/>
        </p:nvSpPr>
        <p:spPr>
          <a:xfrm>
            <a:off x="0" y="-22726"/>
            <a:ext cx="14643295" cy="1126408"/>
          </a:xfrm>
          <a:prstGeom prst="rect">
            <a:avLst/>
          </a:prstGeom>
          <a:solidFill>
            <a:schemeClr val="tx2">
              <a:lumMod val="50000"/>
            </a:schemeClr>
          </a:solidFill>
        </p:spPr>
        <p:txBody>
          <a:bodyPr wrap="square" lIns="0" tIns="0" rIns="0" bIns="0" anchor="ctr">
            <a:normAutofit fontScale="92500" lnSpcReduction="10000"/>
          </a:bodyPr>
          <a:lstStyle>
            <a:lvl1pPr>
              <a:defRPr sz="7200" b="0" i="0">
                <a:solidFill>
                  <a:srgbClr val="00223F"/>
                </a:solidFill>
                <a:latin typeface="Obvia-Medium"/>
                <a:ea typeface="+mj-ea"/>
                <a:cs typeface="Obvia-Medium"/>
              </a:defRPr>
            </a:lvl1pPr>
          </a:lstStyle>
          <a:p>
            <a:pPr algn="ctr"/>
            <a:r>
              <a:rPr lang="en-US" sz="432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INCREASED CONCENTRATION: </a:t>
            </a:r>
          </a:p>
          <a:p>
            <a:pPr algn="ctr"/>
            <a:r>
              <a:rPr lang="en-US" sz="432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NO INDUCTION OF DRUG TRANSPORTERS</a:t>
            </a:r>
            <a:endParaRPr lang="en-US" sz="4320" kern="0" dirty="0">
              <a:solidFill>
                <a:srgbClr val="FFFF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F45E974-1F41-7455-E667-E7863E2D5363}"/>
              </a:ext>
            </a:extLst>
          </p:cNvPr>
          <p:cNvSpPr txBox="1"/>
          <p:nvPr/>
        </p:nvSpPr>
        <p:spPr>
          <a:xfrm>
            <a:off x="2362199" y="6959385"/>
            <a:ext cx="9677401" cy="830997"/>
          </a:xfrm>
          <a:prstGeom prst="rect">
            <a:avLst/>
          </a:prstGeom>
          <a:noFill/>
          <a:ln w="57150">
            <a:solidFill>
              <a:srgbClr val="7030A0"/>
            </a:solidFill>
          </a:ln>
        </p:spPr>
        <p:txBody>
          <a:bodyPr wrap="square" rtlCol="0">
            <a:spAutoFit/>
          </a:bodyPr>
          <a:lstStyle/>
          <a:p>
            <a:pPr algn="ctr"/>
            <a:r>
              <a:rPr lang="en-US" sz="2400" dirty="0"/>
              <a:t>At 100 ng/mL C3G concentration: </a:t>
            </a:r>
          </a:p>
          <a:p>
            <a:pPr algn="ctr"/>
            <a:r>
              <a:rPr lang="en-US" sz="2400" dirty="0"/>
              <a:t>No induction of drug transporters (P-</a:t>
            </a:r>
            <a:r>
              <a:rPr lang="en-US" sz="2400" dirty="0" err="1"/>
              <a:t>gp</a:t>
            </a:r>
            <a:r>
              <a:rPr lang="en-US" sz="2400" dirty="0"/>
              <a:t>, OATP-1B1, OATP-1B3)</a:t>
            </a:r>
          </a:p>
        </p:txBody>
      </p:sp>
      <p:sp>
        <p:nvSpPr>
          <p:cNvPr id="2" name="TextBox 1">
            <a:extLst>
              <a:ext uri="{FF2B5EF4-FFF2-40B4-BE49-F238E27FC236}">
                <a16:creationId xmlns:a16="http://schemas.microsoft.com/office/drawing/2014/main" id="{020FFC09-2611-76C3-DD94-94D0F885837A}"/>
              </a:ext>
            </a:extLst>
          </p:cNvPr>
          <p:cNvSpPr txBox="1"/>
          <p:nvPr/>
        </p:nvSpPr>
        <p:spPr>
          <a:xfrm>
            <a:off x="3835496" y="1219405"/>
            <a:ext cx="6972301" cy="609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dirty="0">
                <a:solidFill>
                  <a:schemeClr val="tx1"/>
                </a:solidFill>
                <a:latin typeface="Cambria" panose="02040503050406030204" pitchFamily="18" charset="0"/>
              </a:rPr>
              <a:t>Donor #RAS – (48-wells; sandwich-cultured hepatocyte assay)</a:t>
            </a:r>
          </a:p>
        </p:txBody>
      </p:sp>
      <p:sp>
        <p:nvSpPr>
          <p:cNvPr id="37" name="TextBox 36">
            <a:extLst>
              <a:ext uri="{FF2B5EF4-FFF2-40B4-BE49-F238E27FC236}">
                <a16:creationId xmlns:a16="http://schemas.microsoft.com/office/drawing/2014/main" id="{CBAB6195-79E6-4B40-66E8-F8D5E80D1B90}"/>
              </a:ext>
            </a:extLst>
          </p:cNvPr>
          <p:cNvSpPr txBox="1"/>
          <p:nvPr/>
        </p:nvSpPr>
        <p:spPr>
          <a:xfrm>
            <a:off x="12039600" y="7790382"/>
            <a:ext cx="2211578" cy="338554"/>
          </a:xfrm>
          <a:prstGeom prst="rect">
            <a:avLst/>
          </a:prstGeom>
          <a:noFill/>
        </p:spPr>
        <p:txBody>
          <a:bodyPr wrap="square" rtlCol="0">
            <a:spAutoFit/>
          </a:bodyPr>
          <a:lstStyle/>
          <a:p>
            <a:r>
              <a:rPr lang="en-US" sz="1600" dirty="0"/>
              <a:t>Unpublished data, 2023</a:t>
            </a:r>
          </a:p>
        </p:txBody>
      </p:sp>
      <p:pic>
        <p:nvPicPr>
          <p:cNvPr id="45" name="Picture 44" descr="Chart&#10;&#10;Description automatically generated">
            <a:extLst>
              <a:ext uri="{FF2B5EF4-FFF2-40B4-BE49-F238E27FC236}">
                <a16:creationId xmlns:a16="http://schemas.microsoft.com/office/drawing/2014/main" id="{59E03987-CAAA-9EDF-15C1-54233DB643E1}"/>
              </a:ext>
            </a:extLst>
          </p:cNvPr>
          <p:cNvPicPr>
            <a:picLocks noChangeAspect="1"/>
          </p:cNvPicPr>
          <p:nvPr/>
        </p:nvPicPr>
        <p:blipFill rotWithShape="1">
          <a:blip r:embed="rId3">
            <a:extLst>
              <a:ext uri="{28A0092B-C50C-407E-A947-70E740481C1C}">
                <a14:useLocalDpi xmlns:a14="http://schemas.microsoft.com/office/drawing/2010/main" val="0"/>
              </a:ext>
            </a:extLst>
          </a:blip>
          <a:srcRect l="-1486" t="65" r="1486" b="-65"/>
          <a:stretch/>
        </p:blipFill>
        <p:spPr>
          <a:xfrm>
            <a:off x="9495596" y="1891215"/>
            <a:ext cx="5134804" cy="4737637"/>
          </a:xfrm>
          <a:prstGeom prst="rect">
            <a:avLst/>
          </a:prstGeom>
        </p:spPr>
      </p:pic>
      <p:pic>
        <p:nvPicPr>
          <p:cNvPr id="47" name="Picture 46" descr="Chart&#10;&#10;Description automatically generated">
            <a:extLst>
              <a:ext uri="{FF2B5EF4-FFF2-40B4-BE49-F238E27FC236}">
                <a16:creationId xmlns:a16="http://schemas.microsoft.com/office/drawing/2014/main" id="{9106E5B3-6A51-96AF-45AB-08E284CFB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29006"/>
            <a:ext cx="5019307" cy="4677292"/>
          </a:xfrm>
          <a:prstGeom prst="rect">
            <a:avLst/>
          </a:prstGeom>
        </p:spPr>
      </p:pic>
      <p:pic>
        <p:nvPicPr>
          <p:cNvPr id="49" name="Picture 48" descr="Chart, bar chart&#10;&#10;Description automatically generated">
            <a:extLst>
              <a:ext uri="{FF2B5EF4-FFF2-40B4-BE49-F238E27FC236}">
                <a16:creationId xmlns:a16="http://schemas.microsoft.com/office/drawing/2014/main" id="{017B7E62-81DF-CED6-7F28-F74E0328614C}"/>
              </a:ext>
            </a:extLst>
          </p:cNvPr>
          <p:cNvPicPr>
            <a:picLocks noChangeAspect="1"/>
          </p:cNvPicPr>
          <p:nvPr/>
        </p:nvPicPr>
        <p:blipFill rotWithShape="1">
          <a:blip r:embed="rId5">
            <a:extLst>
              <a:ext uri="{28A0092B-C50C-407E-A947-70E740481C1C}">
                <a14:useLocalDpi xmlns:a14="http://schemas.microsoft.com/office/drawing/2010/main" val="0"/>
              </a:ext>
            </a:extLst>
          </a:blip>
          <a:srcRect r="8014"/>
          <a:stretch/>
        </p:blipFill>
        <p:spPr>
          <a:xfrm>
            <a:off x="4751306" y="1829006"/>
            <a:ext cx="5012291" cy="4677293"/>
          </a:xfrm>
          <a:prstGeom prst="rect">
            <a:avLst/>
          </a:prstGeom>
        </p:spPr>
      </p:pic>
      <p:sp>
        <p:nvSpPr>
          <p:cNvPr id="50" name="Rectangle 49">
            <a:extLst>
              <a:ext uri="{FF2B5EF4-FFF2-40B4-BE49-F238E27FC236}">
                <a16:creationId xmlns:a16="http://schemas.microsoft.com/office/drawing/2014/main" id="{2A5939C9-E309-D113-F28B-9ADC771EF732}"/>
              </a:ext>
            </a:extLst>
          </p:cNvPr>
          <p:cNvSpPr/>
          <p:nvPr/>
        </p:nvSpPr>
        <p:spPr>
          <a:xfrm>
            <a:off x="1676400" y="3196389"/>
            <a:ext cx="457200" cy="2290012"/>
          </a:xfrm>
          <a:prstGeom prst="rect">
            <a:avLst/>
          </a:prstGeom>
          <a:noFill/>
          <a:ln w="571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33FF"/>
              </a:solidFill>
            </a:endParaRPr>
          </a:p>
        </p:txBody>
      </p:sp>
      <p:sp>
        <p:nvSpPr>
          <p:cNvPr id="51" name="Rectangle 50">
            <a:extLst>
              <a:ext uri="{FF2B5EF4-FFF2-40B4-BE49-F238E27FC236}">
                <a16:creationId xmlns:a16="http://schemas.microsoft.com/office/drawing/2014/main" id="{21075406-B989-D4DA-8EF2-7BEEBC997FD2}"/>
              </a:ext>
            </a:extLst>
          </p:cNvPr>
          <p:cNvSpPr/>
          <p:nvPr/>
        </p:nvSpPr>
        <p:spPr>
          <a:xfrm>
            <a:off x="6179771" y="3212431"/>
            <a:ext cx="457200" cy="2290012"/>
          </a:xfrm>
          <a:prstGeom prst="rect">
            <a:avLst/>
          </a:prstGeom>
          <a:noFill/>
          <a:ln w="571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33FF"/>
              </a:solidFill>
            </a:endParaRPr>
          </a:p>
        </p:txBody>
      </p:sp>
      <p:sp>
        <p:nvSpPr>
          <p:cNvPr id="52" name="Rectangle 51">
            <a:extLst>
              <a:ext uri="{FF2B5EF4-FFF2-40B4-BE49-F238E27FC236}">
                <a16:creationId xmlns:a16="http://schemas.microsoft.com/office/drawing/2014/main" id="{82EB8CB0-D56E-9A67-3181-A3F7775C3979}"/>
              </a:ext>
            </a:extLst>
          </p:cNvPr>
          <p:cNvSpPr/>
          <p:nvPr/>
        </p:nvSpPr>
        <p:spPr>
          <a:xfrm>
            <a:off x="11049000" y="3212431"/>
            <a:ext cx="457200" cy="2290012"/>
          </a:xfrm>
          <a:prstGeom prst="rect">
            <a:avLst/>
          </a:prstGeom>
          <a:noFill/>
          <a:ln w="571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33FF"/>
              </a:solidFill>
            </a:endParaRPr>
          </a:p>
        </p:txBody>
      </p:sp>
    </p:spTree>
    <p:extLst>
      <p:ext uri="{BB962C8B-B14F-4D97-AF65-F5344CB8AC3E}">
        <p14:creationId xmlns:p14="http://schemas.microsoft.com/office/powerpoint/2010/main" val="39256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9AAAFB-E777-4474-B0BB-4E16381E09D4}"/>
              </a:ext>
            </a:extLst>
          </p:cNvPr>
          <p:cNvSpPr>
            <a:spLocks noGrp="1"/>
          </p:cNvSpPr>
          <p:nvPr>
            <p:ph idx="1"/>
          </p:nvPr>
        </p:nvSpPr>
        <p:spPr>
          <a:xfrm>
            <a:off x="146303" y="1600200"/>
            <a:ext cx="14293901" cy="6121603"/>
          </a:xfrm>
        </p:spPr>
        <p:txBody>
          <a:bodyPr vert="horz" wrap="square" lIns="109728" tIns="54864" rIns="109728" bIns="54864" rtlCol="0" anchor="t">
            <a:normAutofit/>
          </a:bodyPr>
          <a:lstStyle/>
          <a:p>
            <a:pPr algn="l"/>
            <a:endParaRPr lang="en-US" sz="2800" b="1" u="sng" dirty="0">
              <a:solidFill>
                <a:srgbClr val="3333FF"/>
              </a:solidFill>
              <a:latin typeface="Cambria" panose="02040503050406030204" pitchFamily="18" charset="0"/>
              <a:ea typeface="Cambria"/>
            </a:endParaRPr>
          </a:p>
          <a:p>
            <a:pPr algn="l"/>
            <a:r>
              <a:rPr lang="en-US" sz="2800" b="1" u="sng" dirty="0">
                <a:solidFill>
                  <a:srgbClr val="3333FF"/>
                </a:solidFill>
                <a:latin typeface="Cambria" panose="02040503050406030204" pitchFamily="18" charset="0"/>
                <a:ea typeface="Cambria"/>
              </a:rPr>
              <a:t>At Human Relevant Concentrations:</a:t>
            </a:r>
          </a:p>
          <a:p>
            <a:pPr marL="457200" indent="-457200" algn="l">
              <a:buFont typeface="Wingdings" pitchFamily="2" charset="2"/>
              <a:buChar char="Ø"/>
            </a:pPr>
            <a:r>
              <a:rPr lang="en-US" sz="2800" b="1" u="sng" dirty="0">
                <a:solidFill>
                  <a:srgbClr val="3333FF"/>
                </a:solidFill>
                <a:latin typeface="Cambria" panose="02040503050406030204" pitchFamily="18" charset="0"/>
                <a:ea typeface="Cambria"/>
              </a:rPr>
              <a:t>Time-dependent</a:t>
            </a:r>
            <a:r>
              <a:rPr lang="en-US" sz="2800" b="1" dirty="0">
                <a:solidFill>
                  <a:srgbClr val="3333FF"/>
                </a:solidFill>
                <a:latin typeface="Cambria" panose="02040503050406030204" pitchFamily="18" charset="0"/>
                <a:ea typeface="Cambria"/>
              </a:rPr>
              <a:t> cytotoxicity noted with MRAC, MRME, and MRET.</a:t>
            </a:r>
          </a:p>
          <a:p>
            <a:pPr algn="l"/>
            <a:endParaRPr lang="en-US" sz="2800" b="1" u="sng" dirty="0">
              <a:solidFill>
                <a:srgbClr val="3333FF"/>
              </a:solidFill>
              <a:latin typeface="Cambria" panose="02040503050406030204" pitchFamily="18" charset="0"/>
              <a:ea typeface="Cambria"/>
            </a:endParaRPr>
          </a:p>
          <a:p>
            <a:pPr algn="l"/>
            <a:endParaRPr lang="en-US" sz="2800" b="1" u="sng" dirty="0">
              <a:solidFill>
                <a:srgbClr val="3333FF"/>
              </a:solidFill>
              <a:latin typeface="Cambria" panose="02040503050406030204" pitchFamily="18" charset="0"/>
              <a:ea typeface="Cambria"/>
            </a:endParaRPr>
          </a:p>
          <a:p>
            <a:pPr algn="l"/>
            <a:r>
              <a:rPr lang="en-US" sz="2800" b="1" u="sng" dirty="0">
                <a:solidFill>
                  <a:srgbClr val="3333FF"/>
                </a:solidFill>
                <a:latin typeface="Cambria" panose="02040503050406030204" pitchFamily="18" charset="0"/>
                <a:ea typeface="Cambria"/>
              </a:rPr>
              <a:t>At the higher botanical dose of 100 ng/mL C3G:</a:t>
            </a:r>
          </a:p>
          <a:p>
            <a:pPr marL="457200" indent="-457200" algn="l">
              <a:buFont typeface="Wingdings" pitchFamily="2" charset="2"/>
              <a:buChar char="Ø"/>
            </a:pPr>
            <a:r>
              <a:rPr lang="en-US" sz="2800" b="1" u="sng" dirty="0">
                <a:solidFill>
                  <a:srgbClr val="3333FF"/>
                </a:solidFill>
                <a:latin typeface="Cambria" panose="02040503050406030204" pitchFamily="18" charset="0"/>
                <a:ea typeface="Cambria"/>
              </a:rPr>
              <a:t>Concentration-dependent</a:t>
            </a:r>
            <a:r>
              <a:rPr lang="en-US" sz="2800" b="1" dirty="0">
                <a:solidFill>
                  <a:srgbClr val="3333FF"/>
                </a:solidFill>
                <a:latin typeface="Cambria" panose="02040503050406030204" pitchFamily="18" charset="0"/>
                <a:ea typeface="Cambria"/>
              </a:rPr>
              <a:t> cytotoxicity noted with F4AC.</a:t>
            </a:r>
          </a:p>
          <a:p>
            <a:pPr marL="457200" indent="-457200" algn="l">
              <a:buFont typeface="Wingdings" pitchFamily="2" charset="2"/>
              <a:buChar char="Ø"/>
            </a:pPr>
            <a:r>
              <a:rPr lang="en-US" sz="2800" b="1" dirty="0">
                <a:solidFill>
                  <a:srgbClr val="3333FF"/>
                </a:solidFill>
                <a:latin typeface="Cambria" panose="02040503050406030204" pitchFamily="18" charset="0"/>
                <a:ea typeface="Cambria"/>
              </a:rPr>
              <a:t>No concentration-dependent cytotoxicity noted with other </a:t>
            </a:r>
            <a:r>
              <a:rPr lang="en-US" sz="2800" b="1" dirty="0" err="1">
                <a:solidFill>
                  <a:srgbClr val="3333FF"/>
                </a:solidFill>
                <a:latin typeface="Cambria" panose="02040503050406030204" pitchFamily="18" charset="0"/>
                <a:ea typeface="Cambria"/>
              </a:rPr>
              <a:t>açaí</a:t>
            </a:r>
            <a:r>
              <a:rPr lang="en-US" sz="2800" b="1" dirty="0">
                <a:solidFill>
                  <a:srgbClr val="3333FF"/>
                </a:solidFill>
                <a:latin typeface="Cambria" panose="02040503050406030204" pitchFamily="18" charset="0"/>
                <a:ea typeface="Cambria"/>
              </a:rPr>
              <a:t> extracts.</a:t>
            </a:r>
          </a:p>
          <a:p>
            <a:pPr marL="457200" indent="-457200" algn="l">
              <a:buFont typeface="Wingdings" pitchFamily="2" charset="2"/>
              <a:buChar char="Ø"/>
            </a:pPr>
            <a:r>
              <a:rPr lang="en-US" sz="2800" b="1" dirty="0">
                <a:solidFill>
                  <a:srgbClr val="3333FF"/>
                </a:solidFill>
                <a:latin typeface="Cambria" panose="02040503050406030204" pitchFamily="18" charset="0"/>
              </a:rPr>
              <a:t>Significantly reduced mRNA production of CYP3A4 and CYP1A2 with F3AC and MRAQ.</a:t>
            </a:r>
          </a:p>
          <a:p>
            <a:pPr algn="ctr"/>
            <a:endParaRPr lang="en-US" sz="2800" dirty="0">
              <a:latin typeface="Cambria" panose="02040503050406030204" pitchFamily="18" charset="0"/>
            </a:endParaRPr>
          </a:p>
          <a:p>
            <a:pPr algn="ctr"/>
            <a:r>
              <a:rPr lang="en-US" sz="2800" b="1" dirty="0">
                <a:solidFill>
                  <a:srgbClr val="3333FF"/>
                </a:solidFill>
                <a:latin typeface="Cambria" panose="02040503050406030204" pitchFamily="18" charset="0"/>
              </a:rPr>
              <a:t>No induction of tested CYP enzymes or drug transporters noted.</a:t>
            </a:r>
          </a:p>
          <a:p>
            <a:pPr marL="548640" lvl="1">
              <a:lnSpc>
                <a:spcPct val="120000"/>
              </a:lnSpc>
            </a:pPr>
            <a:endParaRPr lang="en-US" sz="2400" dirty="0">
              <a:solidFill>
                <a:srgbClr val="3333FF"/>
              </a:solidFill>
              <a:latin typeface="Cambria"/>
              <a:ea typeface="Cambria"/>
            </a:endParaRPr>
          </a:p>
        </p:txBody>
      </p:sp>
      <p:sp>
        <p:nvSpPr>
          <p:cNvPr id="4" name="Title 1">
            <a:extLst>
              <a:ext uri="{FF2B5EF4-FFF2-40B4-BE49-F238E27FC236}">
                <a16:creationId xmlns:a16="http://schemas.microsoft.com/office/drawing/2014/main" id="{00AFD422-900A-E362-810D-7D2B94B4EF6B}"/>
              </a:ext>
            </a:extLst>
          </p:cNvPr>
          <p:cNvSpPr txBox="1">
            <a:spLocks/>
          </p:cNvSpPr>
          <p:nvPr/>
        </p:nvSpPr>
        <p:spPr>
          <a:xfrm>
            <a:off x="0" y="0"/>
            <a:ext cx="14643295" cy="718550"/>
          </a:xfrm>
          <a:prstGeom prst="rect">
            <a:avLst/>
          </a:prstGeom>
          <a:solidFill>
            <a:schemeClr val="tx2">
              <a:lumMod val="50000"/>
            </a:schemeClr>
          </a:solidFill>
        </p:spPr>
        <p:txBody>
          <a:bodyPr wrap="square" lIns="0" tIns="0" rIns="0" bIns="0">
            <a:normAutofit/>
          </a:bodyPr>
          <a:lstStyle>
            <a:lvl1pPr>
              <a:defRPr sz="7200" b="0" i="0">
                <a:solidFill>
                  <a:srgbClr val="00223F"/>
                </a:solidFill>
                <a:latin typeface="Obvia-Medium"/>
                <a:ea typeface="+mj-ea"/>
                <a:cs typeface="Obvia-Medium"/>
              </a:defRPr>
            </a:lvl1pPr>
          </a:lstStyle>
          <a:p>
            <a:pPr algn="ctr"/>
            <a:r>
              <a:rPr lang="en-US" sz="4320" b="1" kern="0" dirty="0">
                <a:solidFill>
                  <a:srgbClr val="FFFF00"/>
                </a:solidFill>
                <a:latin typeface="Times New Roman" panose="02020603050405020304" pitchFamily="18" charset="0"/>
                <a:cs typeface="Times New Roman" panose="02020603050405020304" pitchFamily="18" charset="0"/>
              </a:rPr>
              <a:t>SUMMARY</a:t>
            </a:r>
          </a:p>
        </p:txBody>
      </p:sp>
    </p:spTree>
    <p:extLst>
      <p:ext uri="{BB962C8B-B14F-4D97-AF65-F5344CB8AC3E}">
        <p14:creationId xmlns:p14="http://schemas.microsoft.com/office/powerpoint/2010/main" val="3440523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1610360"/>
          </a:xfrm>
          <a:custGeom>
            <a:avLst/>
            <a:gdLst/>
            <a:ahLst/>
            <a:cxnLst/>
            <a:rect l="l" t="t" r="r" b="b"/>
            <a:pathLst>
              <a:path w="14630400" h="1610360">
                <a:moveTo>
                  <a:pt x="0" y="1610359"/>
                </a:moveTo>
                <a:lnTo>
                  <a:pt x="14630400" y="1610359"/>
                </a:lnTo>
                <a:lnTo>
                  <a:pt x="14630400" y="0"/>
                </a:lnTo>
                <a:lnTo>
                  <a:pt x="0" y="0"/>
                </a:lnTo>
                <a:lnTo>
                  <a:pt x="0" y="1610359"/>
                </a:lnTo>
                <a:close/>
              </a:path>
            </a:pathLst>
          </a:custGeom>
          <a:solidFill>
            <a:srgbClr val="00223F"/>
          </a:solidFill>
        </p:spPr>
        <p:txBody>
          <a:bodyPr wrap="square" lIns="0" tIns="0" rIns="0" bIns="0" rtlCol="0"/>
          <a:lstStyle/>
          <a:p>
            <a:endParaRPr/>
          </a:p>
        </p:txBody>
      </p:sp>
      <p:sp>
        <p:nvSpPr>
          <p:cNvPr id="3" name="object 3"/>
          <p:cNvSpPr/>
          <p:nvPr/>
        </p:nvSpPr>
        <p:spPr>
          <a:xfrm>
            <a:off x="0" y="1610360"/>
            <a:ext cx="14630400" cy="114300"/>
          </a:xfrm>
          <a:custGeom>
            <a:avLst/>
            <a:gdLst/>
            <a:ahLst/>
            <a:cxnLst/>
            <a:rect l="l" t="t" r="r" b="b"/>
            <a:pathLst>
              <a:path w="14630400" h="114300">
                <a:moveTo>
                  <a:pt x="0" y="114300"/>
                </a:moveTo>
                <a:lnTo>
                  <a:pt x="14630400" y="114300"/>
                </a:lnTo>
                <a:lnTo>
                  <a:pt x="14630400" y="0"/>
                </a:lnTo>
                <a:lnTo>
                  <a:pt x="0" y="0"/>
                </a:lnTo>
                <a:lnTo>
                  <a:pt x="0" y="114300"/>
                </a:lnTo>
                <a:close/>
              </a:path>
            </a:pathLst>
          </a:custGeom>
          <a:solidFill>
            <a:srgbClr val="F37522"/>
          </a:solidFill>
        </p:spPr>
        <p:txBody>
          <a:bodyPr wrap="square" lIns="0" tIns="0" rIns="0" bIns="0" rtlCol="0"/>
          <a:lstStyle/>
          <a:p>
            <a:endParaRPr/>
          </a:p>
        </p:txBody>
      </p:sp>
      <p:sp>
        <p:nvSpPr>
          <p:cNvPr id="4" name="object 4"/>
          <p:cNvSpPr/>
          <p:nvPr/>
        </p:nvSpPr>
        <p:spPr>
          <a:xfrm>
            <a:off x="0" y="6657340"/>
            <a:ext cx="14630400" cy="2285160"/>
          </a:xfrm>
          <a:custGeom>
            <a:avLst/>
            <a:gdLst/>
            <a:ahLst/>
            <a:cxnLst/>
            <a:rect l="l" t="t" r="r" b="b"/>
            <a:pathLst>
              <a:path w="14630400" h="1572259">
                <a:moveTo>
                  <a:pt x="0" y="1572259"/>
                </a:moveTo>
                <a:lnTo>
                  <a:pt x="14630400" y="1572259"/>
                </a:lnTo>
                <a:lnTo>
                  <a:pt x="14630400" y="0"/>
                </a:lnTo>
                <a:lnTo>
                  <a:pt x="0" y="0"/>
                </a:lnTo>
                <a:lnTo>
                  <a:pt x="0" y="1572259"/>
                </a:lnTo>
                <a:close/>
              </a:path>
            </a:pathLst>
          </a:custGeom>
          <a:solidFill>
            <a:srgbClr val="00223F"/>
          </a:solidFill>
        </p:spPr>
        <p:txBody>
          <a:bodyPr wrap="square" lIns="0" tIns="0" rIns="0" bIns="0" rtlCol="0"/>
          <a:lstStyle/>
          <a:p>
            <a:endParaRPr dirty="0"/>
          </a:p>
        </p:txBody>
      </p:sp>
      <p:sp>
        <p:nvSpPr>
          <p:cNvPr id="5" name="object 5"/>
          <p:cNvSpPr/>
          <p:nvPr/>
        </p:nvSpPr>
        <p:spPr>
          <a:xfrm>
            <a:off x="0" y="6543040"/>
            <a:ext cx="14630400" cy="114300"/>
          </a:xfrm>
          <a:custGeom>
            <a:avLst/>
            <a:gdLst/>
            <a:ahLst/>
            <a:cxnLst/>
            <a:rect l="l" t="t" r="r" b="b"/>
            <a:pathLst>
              <a:path w="14630400" h="114300">
                <a:moveTo>
                  <a:pt x="0" y="114299"/>
                </a:moveTo>
                <a:lnTo>
                  <a:pt x="14630400" y="114299"/>
                </a:lnTo>
                <a:lnTo>
                  <a:pt x="14630400" y="0"/>
                </a:lnTo>
                <a:lnTo>
                  <a:pt x="0" y="0"/>
                </a:lnTo>
                <a:lnTo>
                  <a:pt x="0" y="114299"/>
                </a:lnTo>
                <a:close/>
              </a:path>
            </a:pathLst>
          </a:custGeom>
          <a:solidFill>
            <a:srgbClr val="F37522"/>
          </a:solidFill>
        </p:spPr>
        <p:txBody>
          <a:bodyPr wrap="square" lIns="0" tIns="0" rIns="0" bIns="0" rtlCol="0"/>
          <a:lstStyle/>
          <a:p>
            <a:endParaRPr/>
          </a:p>
        </p:txBody>
      </p:sp>
      <p:sp>
        <p:nvSpPr>
          <p:cNvPr id="6" name="object 6"/>
          <p:cNvSpPr txBox="1">
            <a:spLocks noGrp="1"/>
          </p:cNvSpPr>
          <p:nvPr>
            <p:ph type="title"/>
          </p:nvPr>
        </p:nvSpPr>
        <p:spPr>
          <a:xfrm>
            <a:off x="0" y="196535"/>
            <a:ext cx="14630399" cy="1120820"/>
          </a:xfrm>
          <a:prstGeom prst="rect">
            <a:avLst/>
          </a:prstGeom>
        </p:spPr>
        <p:txBody>
          <a:bodyPr vert="horz" wrap="square" lIns="0" tIns="12700" rIns="0" bIns="0" rtlCol="0">
            <a:spAutoFit/>
          </a:bodyPr>
          <a:lstStyle/>
          <a:p>
            <a:pPr marL="12700" algn="ctr">
              <a:lnSpc>
                <a:spcPct val="100000"/>
              </a:lnSpc>
              <a:spcBef>
                <a:spcPts val="100"/>
              </a:spcBef>
              <a:tabLst>
                <a:tab pos="2896870" algn="l"/>
              </a:tabLst>
            </a:pPr>
            <a:r>
              <a:rPr lang="en-US" dirty="0">
                <a:solidFill>
                  <a:schemeClr val="bg1"/>
                </a:solidFill>
              </a:rPr>
              <a:t>Acknowledgements</a:t>
            </a:r>
            <a:endParaRPr dirty="0">
              <a:solidFill>
                <a:schemeClr val="bg1"/>
              </a:solidFill>
            </a:endParaRPr>
          </a:p>
        </p:txBody>
      </p:sp>
      <p:sp>
        <p:nvSpPr>
          <p:cNvPr id="8" name="TextBox 7">
            <a:extLst>
              <a:ext uri="{FF2B5EF4-FFF2-40B4-BE49-F238E27FC236}">
                <a16:creationId xmlns:a16="http://schemas.microsoft.com/office/drawing/2014/main" id="{EC01AC0A-7ACE-2743-A31C-6ADE93158B74}"/>
              </a:ext>
            </a:extLst>
          </p:cNvPr>
          <p:cNvSpPr txBox="1"/>
          <p:nvPr/>
        </p:nvSpPr>
        <p:spPr>
          <a:xfrm>
            <a:off x="573141" y="2017665"/>
            <a:ext cx="10018659" cy="3046988"/>
          </a:xfrm>
          <a:prstGeom prst="rect">
            <a:avLst/>
          </a:prstGeom>
          <a:noFill/>
        </p:spPr>
        <p:txBody>
          <a:bodyPr wrap="square" rtlCol="0">
            <a:spAutoFit/>
          </a:bodyPr>
          <a:lstStyle/>
          <a:p>
            <a:r>
              <a:rPr lang="en-US" sz="2400" dirty="0">
                <a:solidFill>
                  <a:schemeClr val="tx2">
                    <a:lumMod val="50000"/>
                  </a:schemeClr>
                </a:solidFill>
                <a:latin typeface="Cambria" panose="02040503050406030204" pitchFamily="18" charset="0"/>
                <a:cs typeface="Arial" pitchFamily="34" charset="0"/>
              </a:rPr>
              <a:t>Dr. Angela I. Calderón </a:t>
            </a:r>
          </a:p>
          <a:p>
            <a:r>
              <a:rPr lang="en-US" sz="2400" dirty="0">
                <a:solidFill>
                  <a:schemeClr val="tx2">
                    <a:lumMod val="50000"/>
                  </a:schemeClr>
                </a:solidFill>
                <a:latin typeface="Cambria" panose="02040503050406030204" pitchFamily="18" charset="0"/>
                <a:cs typeface="Arial" pitchFamily="34" charset="0"/>
              </a:rPr>
              <a:t>(PI; Department of Drug Discovery and Development)</a:t>
            </a:r>
          </a:p>
          <a:p>
            <a:endParaRPr lang="en-US" sz="2400" dirty="0">
              <a:solidFill>
                <a:schemeClr val="tx2">
                  <a:lumMod val="50000"/>
                </a:schemeClr>
              </a:solidFill>
              <a:latin typeface="Cambria" panose="02040503050406030204" pitchFamily="18" charset="0"/>
            </a:endParaRPr>
          </a:p>
          <a:p>
            <a:r>
              <a:rPr lang="en-US" sz="2400" dirty="0">
                <a:solidFill>
                  <a:schemeClr val="tx2">
                    <a:lumMod val="50000"/>
                  </a:schemeClr>
                </a:solidFill>
                <a:latin typeface="Cambria" panose="02040503050406030204" pitchFamily="18" charset="0"/>
              </a:rPr>
              <a:t>Department of Anatomy, Physiology, and Pharmacology:</a:t>
            </a:r>
          </a:p>
          <a:p>
            <a:r>
              <a:rPr lang="en-US" sz="2400" dirty="0">
                <a:solidFill>
                  <a:schemeClr val="tx2">
                    <a:lumMod val="50000"/>
                  </a:schemeClr>
                </a:solidFill>
                <a:latin typeface="Cambria" panose="02040503050406030204" pitchFamily="18" charset="0"/>
              </a:rPr>
              <a:t>Dr. Satyanarayana R. </a:t>
            </a:r>
            <a:r>
              <a:rPr lang="en-US" sz="2400" dirty="0" err="1">
                <a:solidFill>
                  <a:schemeClr val="tx2">
                    <a:lumMod val="50000"/>
                  </a:schemeClr>
                </a:solidFill>
                <a:latin typeface="Cambria" panose="02040503050406030204" pitchFamily="18" charset="0"/>
              </a:rPr>
              <a:t>Pondugula</a:t>
            </a:r>
            <a:r>
              <a:rPr lang="en-US" sz="2400" dirty="0">
                <a:solidFill>
                  <a:schemeClr val="tx2">
                    <a:lumMod val="50000"/>
                  </a:schemeClr>
                </a:solidFill>
                <a:latin typeface="Cambria" panose="02040503050406030204" pitchFamily="18" charset="0"/>
              </a:rPr>
              <a:t> and Julia Salamat</a:t>
            </a:r>
          </a:p>
          <a:p>
            <a:endParaRPr lang="en-US" sz="2400" dirty="0">
              <a:solidFill>
                <a:schemeClr val="tx2">
                  <a:lumMod val="50000"/>
                </a:schemeClr>
              </a:solidFill>
              <a:latin typeface="Cambria" panose="02040503050406030204" pitchFamily="18" charset="0"/>
            </a:endParaRPr>
          </a:p>
          <a:p>
            <a:r>
              <a:rPr lang="en-US" sz="2400" dirty="0">
                <a:solidFill>
                  <a:schemeClr val="tx2">
                    <a:lumMod val="50000"/>
                  </a:schemeClr>
                </a:solidFill>
                <a:latin typeface="Cambria" panose="02040503050406030204" pitchFamily="18" charset="0"/>
              </a:rPr>
              <a:t>Fellow GRAs and Undergraduate Students</a:t>
            </a:r>
          </a:p>
          <a:p>
            <a:r>
              <a:rPr lang="en-IN" sz="2400" dirty="0">
                <a:solidFill>
                  <a:schemeClr val="tx2">
                    <a:lumMod val="50000"/>
                  </a:schemeClr>
                </a:solidFill>
                <a:latin typeface="Times" pitchFamily="2" charset="0"/>
                <a:ea typeface="Calibri" panose="020F0502020204030204" pitchFamily="34" charset="0"/>
              </a:rPr>
              <a:t> </a:t>
            </a:r>
            <a:endParaRPr lang="en-IN" sz="2400" dirty="0">
              <a:solidFill>
                <a:schemeClr val="accent1">
                  <a:lumMod val="50000"/>
                </a:schemeClr>
              </a:solidFill>
              <a:latin typeface="Times" pitchFamily="2" charset="0"/>
              <a:ea typeface="Calibri" panose="020F0502020204030204" pitchFamily="34" charset="0"/>
            </a:endParaRPr>
          </a:p>
        </p:txBody>
      </p:sp>
      <p:pic>
        <p:nvPicPr>
          <p:cNvPr id="12" name="Picture 11" descr="Text&#10;&#10;Description automatically generated">
            <a:extLst>
              <a:ext uri="{FF2B5EF4-FFF2-40B4-BE49-F238E27FC236}">
                <a16:creationId xmlns:a16="http://schemas.microsoft.com/office/drawing/2014/main" id="{781AE9FF-CEE8-25FB-35D3-F43BF398A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172" y="6910625"/>
            <a:ext cx="5211328" cy="1122440"/>
          </a:xfrm>
          <a:prstGeom prst="rect">
            <a:avLst/>
          </a:prstGeom>
        </p:spPr>
      </p:pic>
      <p:pic>
        <p:nvPicPr>
          <p:cNvPr id="16" name="Picture 15" descr="Text, logo&#10;&#10;Description automatically generated">
            <a:extLst>
              <a:ext uri="{FF2B5EF4-FFF2-40B4-BE49-F238E27FC236}">
                <a16:creationId xmlns:a16="http://schemas.microsoft.com/office/drawing/2014/main" id="{F49B9A66-F465-C4F5-DA76-B9E25AA109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347" y="6922348"/>
            <a:ext cx="5211328" cy="1122440"/>
          </a:xfrm>
          <a:prstGeom prst="rect">
            <a:avLst/>
          </a:prstGeom>
          <a:solidFill>
            <a:schemeClr val="bg1"/>
          </a:solidFill>
        </p:spPr>
      </p:pic>
      <p:pic>
        <p:nvPicPr>
          <p:cNvPr id="18" name="Picture 17">
            <a:extLst>
              <a:ext uri="{FF2B5EF4-FFF2-40B4-BE49-F238E27FC236}">
                <a16:creationId xmlns:a16="http://schemas.microsoft.com/office/drawing/2014/main" id="{62CAF379-EB03-76F4-89FB-91A19305F0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3000" y="1825640"/>
            <a:ext cx="5497982" cy="3399958"/>
          </a:xfrm>
          <a:prstGeom prst="rect">
            <a:avLst/>
          </a:prstGeom>
        </p:spPr>
      </p:pic>
      <p:sp>
        <p:nvSpPr>
          <p:cNvPr id="19" name="TextBox 18">
            <a:extLst>
              <a:ext uri="{FF2B5EF4-FFF2-40B4-BE49-F238E27FC236}">
                <a16:creationId xmlns:a16="http://schemas.microsoft.com/office/drawing/2014/main" id="{EB1BE922-AAB4-D1A9-090D-72F39805E9E5}"/>
              </a:ext>
            </a:extLst>
          </p:cNvPr>
          <p:cNvSpPr txBox="1"/>
          <p:nvPr/>
        </p:nvSpPr>
        <p:spPr>
          <a:xfrm>
            <a:off x="573141" y="5326578"/>
            <a:ext cx="13487400" cy="1292662"/>
          </a:xfrm>
          <a:prstGeom prst="rect">
            <a:avLst/>
          </a:prstGeom>
          <a:noFill/>
        </p:spPr>
        <p:txBody>
          <a:bodyPr wrap="square" rtlCol="0">
            <a:spAutoFit/>
          </a:bodyPr>
          <a:lstStyle/>
          <a:p>
            <a:r>
              <a:rPr lang="en-US" sz="2000" dirty="0">
                <a:solidFill>
                  <a:schemeClr val="accent1">
                    <a:lumMod val="50000"/>
                  </a:schemeClr>
                </a:solidFill>
                <a:latin typeface="Cambria" panose="02040503050406030204" pitchFamily="18" charset="0"/>
              </a:rPr>
              <a:t>This project was made possible by Grant Number </a:t>
            </a:r>
            <a:r>
              <a:rPr lang="en-US" sz="2000" b="1" dirty="0">
                <a:solidFill>
                  <a:schemeClr val="accent1">
                    <a:lumMod val="50000"/>
                  </a:schemeClr>
                </a:solidFill>
                <a:latin typeface="Cambria" panose="02040503050406030204" pitchFamily="18" charset="0"/>
              </a:rPr>
              <a:t>R15AT011047 </a:t>
            </a:r>
            <a:r>
              <a:rPr lang="en-US" sz="2000" dirty="0">
                <a:solidFill>
                  <a:schemeClr val="accent1">
                    <a:lumMod val="50000"/>
                  </a:schemeClr>
                </a:solidFill>
                <a:latin typeface="Cambria" panose="02040503050406030204" pitchFamily="18" charset="0"/>
              </a:rPr>
              <a:t>from the </a:t>
            </a:r>
            <a:r>
              <a:rPr lang="en-US" sz="2000" b="1" dirty="0">
                <a:solidFill>
                  <a:schemeClr val="accent1">
                    <a:lumMod val="50000"/>
                  </a:schemeClr>
                </a:solidFill>
                <a:latin typeface="Cambria" panose="02040503050406030204" pitchFamily="18" charset="0"/>
              </a:rPr>
              <a:t>National Center for Complementary and Integrative Health (NCCIH) and the Office of Dietary Supplements (ODS)</a:t>
            </a:r>
            <a:r>
              <a:rPr lang="en-US" sz="2000" dirty="0">
                <a:solidFill>
                  <a:schemeClr val="accent1">
                    <a:lumMod val="50000"/>
                  </a:schemeClr>
                </a:solidFill>
                <a:latin typeface="Cambria" panose="02040503050406030204" pitchFamily="18" charset="0"/>
              </a:rPr>
              <a:t>. Its contents are solely the responsibility of the authors and do not necessarily represent the official views of the NCCIH, ODS, or the National Institutes of Health.</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F9A4228-4CAE-4210-A600-A8D1EB967856}"/>
              </a:ext>
            </a:extLst>
          </p:cNvPr>
          <p:cNvSpPr txBox="1">
            <a:spLocks/>
          </p:cNvSpPr>
          <p:nvPr/>
        </p:nvSpPr>
        <p:spPr>
          <a:xfrm>
            <a:off x="-12895" y="0"/>
            <a:ext cx="14643295" cy="718550"/>
          </a:xfrm>
          <a:prstGeom prst="rect">
            <a:avLst/>
          </a:prstGeom>
          <a:solidFill>
            <a:schemeClr val="tx2">
              <a:lumMod val="50000"/>
            </a:schemeClr>
          </a:solidFill>
        </p:spPr>
        <p:txBody>
          <a:bodyPr wrap="square" lIns="0" tIns="0" rIns="0" bIns="0">
            <a:normAutofit/>
          </a:bodyPr>
          <a:lstStyle>
            <a:lvl1pPr>
              <a:defRPr sz="7200" b="0" i="0">
                <a:solidFill>
                  <a:srgbClr val="00223F"/>
                </a:solidFill>
                <a:latin typeface="Obvia-Medium"/>
                <a:ea typeface="+mj-ea"/>
                <a:cs typeface="Obvia-Medium"/>
              </a:defRPr>
            </a:lvl1pPr>
          </a:lstStyle>
          <a:p>
            <a:pPr algn="ctr"/>
            <a:r>
              <a:rPr lang="en-US" sz="4320" b="1" kern="0" dirty="0">
                <a:solidFill>
                  <a:srgbClr val="FFFF00"/>
                </a:solidFill>
                <a:latin typeface="Times New Roman" panose="02020603050405020304" pitchFamily="18" charset="0"/>
                <a:cs typeface="Times New Roman" panose="02020603050405020304" pitchFamily="18" charset="0"/>
              </a:rPr>
              <a:t>BACKGROUND: </a:t>
            </a:r>
            <a:r>
              <a:rPr lang="en-US" sz="432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AÇAÍ</a:t>
            </a:r>
            <a:endParaRPr lang="en-US" sz="4320" b="1" kern="0" dirty="0">
              <a:solidFill>
                <a:srgbClr val="FFFF00"/>
              </a:solidFill>
              <a:latin typeface="Times New Roman" panose="02020603050405020304" pitchFamily="18" charset="0"/>
              <a:cs typeface="Times New Roman" panose="02020603050405020304" pitchFamily="18" charset="0"/>
            </a:endParaRPr>
          </a:p>
        </p:txBody>
      </p:sp>
      <p:sp>
        <p:nvSpPr>
          <p:cNvPr id="4" name="object 4"/>
          <p:cNvSpPr txBox="1"/>
          <p:nvPr/>
        </p:nvSpPr>
        <p:spPr>
          <a:xfrm>
            <a:off x="228601" y="718550"/>
            <a:ext cx="14097000" cy="7108997"/>
          </a:xfrm>
          <a:prstGeom prst="rect">
            <a:avLst/>
          </a:prstGeom>
        </p:spPr>
        <p:txBody>
          <a:bodyPr vert="horz" wrap="square" lIns="0" tIns="212725" rIns="0" bIns="0" rtlCol="0">
            <a:spAutoFit/>
          </a:bodyPr>
          <a:lstStyle/>
          <a:p>
            <a:pPr marL="12700" marR="5080" algn="ctr"/>
            <a:r>
              <a:rPr lang="en-IN" sz="2800" b="1" i="1" dirty="0">
                <a:solidFill>
                  <a:schemeClr val="tx2">
                    <a:lumMod val="50000"/>
                  </a:schemeClr>
                </a:solidFill>
                <a:latin typeface="Times New Roman" panose="02020603050405020304" pitchFamily="18" charset="0"/>
                <a:ea typeface="Calibri" panose="020F0502020204030204" pitchFamily="34" charset="0"/>
                <a:cs typeface="Times New Roman" panose="02020603050405020304" pitchFamily="18" charset="0"/>
              </a:rPr>
              <a:t>Euterpe oleracea </a:t>
            </a:r>
            <a:r>
              <a:rPr lang="en-IN" sz="2800" b="1" dirty="0">
                <a:solidFill>
                  <a:schemeClr val="tx2">
                    <a:lumMod val="50000"/>
                  </a:schemeClr>
                </a:solidFill>
                <a:latin typeface="Times New Roman" panose="02020603050405020304" pitchFamily="18" charset="0"/>
                <a:ea typeface="Calibri" panose="020F0502020204030204" pitchFamily="34" charset="0"/>
                <a:cs typeface="Times New Roman" panose="02020603050405020304" pitchFamily="18" charset="0"/>
              </a:rPr>
              <a:t>Mart. (commonly known as </a:t>
            </a:r>
            <a:r>
              <a:rPr lang="en-IN" sz="2800" b="1" dirty="0" err="1">
                <a:solidFill>
                  <a:schemeClr val="tx2">
                    <a:lumMod val="50000"/>
                  </a:schemeClr>
                </a:solidFill>
                <a:latin typeface="Times New Roman" panose="02020603050405020304" pitchFamily="18" charset="0"/>
                <a:ea typeface="Calibri" panose="020F0502020204030204" pitchFamily="34" charset="0"/>
                <a:cs typeface="Times New Roman" panose="02020603050405020304" pitchFamily="18" charset="0"/>
              </a:rPr>
              <a:t>açaí</a:t>
            </a:r>
            <a:r>
              <a:rPr lang="en-US" sz="2800" b="1" dirty="0">
                <a:solidFill>
                  <a:schemeClr val="tx2">
                    <a:lumMod val="50000"/>
                  </a:schemeClr>
                </a:solidFill>
                <a:latin typeface="Times New Roman" panose="02020603050405020304" pitchFamily="18" charset="0"/>
                <a:cs typeface="Times New Roman" panose="02020603050405020304" pitchFamily="18" charset="0"/>
              </a:rPr>
              <a:t>)</a:t>
            </a:r>
          </a:p>
          <a:p>
            <a:pPr marL="469900" marR="5080" indent="-457200" algn="just">
              <a:buFont typeface="Arial" panose="020B0604020202020204" pitchFamily="34" charset="0"/>
              <a:buChar char="•"/>
            </a:pPr>
            <a:r>
              <a:rPr lang="en-US" sz="2800" dirty="0">
                <a:solidFill>
                  <a:schemeClr val="tx2">
                    <a:lumMod val="50000"/>
                  </a:schemeClr>
                </a:solidFill>
                <a:latin typeface="Times New Roman" panose="02020603050405020304" pitchFamily="18" charset="0"/>
                <a:cs typeface="Times New Roman" panose="02020603050405020304" pitchFamily="18" charset="0"/>
              </a:rPr>
              <a:t>Traditionally used to treat various ailments (diabetes, malaria, fever, and liver disease). </a:t>
            </a:r>
          </a:p>
          <a:p>
            <a:pPr marL="469900" marR="5080" indent="-457200" algn="just">
              <a:buFont typeface="Arial" panose="020B0604020202020204" pitchFamily="34" charset="0"/>
              <a:buChar char="•"/>
            </a:pPr>
            <a:r>
              <a:rPr lang="en-US" sz="2800" dirty="0">
                <a:solidFill>
                  <a:schemeClr val="tx2">
                    <a:lumMod val="50000"/>
                  </a:schemeClr>
                </a:solidFill>
                <a:latin typeface="Times New Roman" panose="02020603050405020304" pitchFamily="18" charset="0"/>
                <a:cs typeface="Times New Roman" panose="02020603050405020304" pitchFamily="18" charset="0"/>
              </a:rPr>
              <a:t>Now is among the top 40 botanicals used in the US.</a:t>
            </a:r>
          </a:p>
          <a:p>
            <a:pPr marL="12700" marR="5080" algn="just"/>
            <a:endParaRPr lang="en-US" sz="2800" dirty="0">
              <a:solidFill>
                <a:schemeClr val="tx2">
                  <a:lumMod val="50000"/>
                </a:schemeClr>
              </a:solidFill>
              <a:latin typeface="Times New Roman" panose="02020603050405020304" pitchFamily="18" charset="0"/>
              <a:cs typeface="Times New Roman" panose="02020603050405020304" pitchFamily="18" charset="0"/>
            </a:endParaRPr>
          </a:p>
          <a:p>
            <a:pPr marL="12700" marR="5080"/>
            <a:r>
              <a:rPr lang="en-US" sz="2800" b="1" dirty="0">
                <a:solidFill>
                  <a:srgbClr val="3333FF"/>
                </a:solidFill>
                <a:latin typeface="Times New Roman" panose="02020603050405020304" pitchFamily="18" charset="0"/>
                <a:cs typeface="Times New Roman" panose="02020603050405020304" pitchFamily="18" charset="0"/>
              </a:rPr>
              <a:t>Due to its antioxidant and anti-inflammatory properties, many patients using prescription medications may use </a:t>
            </a:r>
            <a:r>
              <a:rPr lang="en-US" sz="2800" b="1" dirty="0" err="1">
                <a:solidFill>
                  <a:srgbClr val="3333FF"/>
                </a:solidFill>
                <a:latin typeface="Times New Roman" panose="02020603050405020304" pitchFamily="18" charset="0"/>
                <a:cs typeface="Times New Roman" panose="02020603050405020304" pitchFamily="18" charset="0"/>
              </a:rPr>
              <a:t>açaí</a:t>
            </a:r>
            <a:r>
              <a:rPr lang="en-US" sz="2800" b="1" dirty="0">
                <a:solidFill>
                  <a:srgbClr val="3333FF"/>
                </a:solidFill>
                <a:latin typeface="Times New Roman" panose="02020603050405020304" pitchFamily="18" charset="0"/>
                <a:cs typeface="Times New Roman" panose="02020603050405020304" pitchFamily="18" charset="0"/>
              </a:rPr>
              <a:t> supplements.</a:t>
            </a:r>
          </a:p>
          <a:p>
            <a:pPr marL="12700" marR="5080" algn="just"/>
            <a:endParaRPr lang="en-US" sz="2800" dirty="0">
              <a:solidFill>
                <a:srgbClr val="002060"/>
              </a:solidFill>
              <a:latin typeface="Times New Roman" panose="02020603050405020304" pitchFamily="18" charset="0"/>
              <a:cs typeface="Times New Roman" panose="02020603050405020304" pitchFamily="18" charset="0"/>
            </a:endParaRPr>
          </a:p>
          <a:p>
            <a:pPr marL="12700" marR="5080" algn="ctr"/>
            <a:r>
              <a:rPr lang="en-US" sz="2800" b="1" dirty="0">
                <a:solidFill>
                  <a:schemeClr val="tx2">
                    <a:lumMod val="50000"/>
                  </a:schemeClr>
                </a:solidFill>
                <a:latin typeface="Times New Roman" panose="02020603050405020304" pitchFamily="18" charset="0"/>
                <a:cs typeface="Times New Roman" panose="02020603050405020304" pitchFamily="18" charset="0"/>
              </a:rPr>
              <a:t>Concerns with botanical-drug interactions due to polypharmacy:</a:t>
            </a:r>
          </a:p>
          <a:p>
            <a:pPr marL="12700" marR="5080" algn="ctr"/>
            <a:endParaRPr lang="en-US" sz="3200" dirty="0">
              <a:solidFill>
                <a:srgbClr val="002060"/>
              </a:solidFill>
              <a:latin typeface="Times New Roman" panose="02020603050405020304" pitchFamily="18" charset="0"/>
              <a:cs typeface="Times New Roman" panose="02020603050405020304" pitchFamily="18" charset="0"/>
            </a:endParaRPr>
          </a:p>
          <a:p>
            <a:r>
              <a:rPr lang="en-IN" sz="2800" b="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Açaí</a:t>
            </a:r>
            <a:r>
              <a:rPr lang="en-US" sz="2800" b="1" dirty="0">
                <a:solidFill>
                  <a:srgbClr val="3333FF"/>
                </a:solidFill>
                <a:latin typeface="Times New Roman" panose="02020603050405020304" pitchFamily="18" charset="0"/>
                <a:cs typeface="Times New Roman" panose="02020603050405020304" pitchFamily="18" charset="0"/>
              </a:rPr>
              <a:t>-drug interactions could occur due to effects on: </a:t>
            </a:r>
          </a:p>
          <a:p>
            <a:pPr lvl="1"/>
            <a:r>
              <a:rPr lang="en-US" sz="2800" b="1" dirty="0">
                <a:solidFill>
                  <a:srgbClr val="3333FF"/>
                </a:solidFill>
                <a:latin typeface="Times New Roman" panose="02020603050405020304" pitchFamily="18" charset="0"/>
                <a:cs typeface="Times New Roman" panose="02020603050405020304" pitchFamily="18" charset="0"/>
              </a:rPr>
              <a:t>	1) CYP enzymes</a:t>
            </a:r>
          </a:p>
          <a:p>
            <a:r>
              <a:rPr lang="en-US" sz="2800" b="1" dirty="0">
                <a:solidFill>
                  <a:srgbClr val="3333FF"/>
                </a:solidFill>
                <a:latin typeface="Times New Roman" panose="02020603050405020304" pitchFamily="18" charset="0"/>
                <a:cs typeface="Times New Roman" panose="02020603050405020304" pitchFamily="18" charset="0"/>
              </a:rPr>
              <a:t>           2) drug transporters (P-</a:t>
            </a:r>
            <a:r>
              <a:rPr lang="en-US" sz="2800" b="1" dirty="0" err="1">
                <a:solidFill>
                  <a:srgbClr val="3333FF"/>
                </a:solidFill>
                <a:latin typeface="Times New Roman" panose="02020603050405020304" pitchFamily="18" charset="0"/>
                <a:cs typeface="Times New Roman" panose="02020603050405020304" pitchFamily="18" charset="0"/>
              </a:rPr>
              <a:t>gp</a:t>
            </a:r>
            <a:r>
              <a:rPr lang="en-US" sz="2800" b="1" dirty="0">
                <a:solidFill>
                  <a:srgbClr val="3333FF"/>
                </a:solidFill>
                <a:latin typeface="Times New Roman" panose="02020603050405020304" pitchFamily="18" charset="0"/>
                <a:cs typeface="Times New Roman" panose="02020603050405020304" pitchFamily="18" charset="0"/>
              </a:rPr>
              <a:t> and OATP-1B1/1B3)</a:t>
            </a:r>
          </a:p>
          <a:p>
            <a:pPr algn="just"/>
            <a:endParaRPr lang="en-US" sz="2800" dirty="0">
              <a:solidFill>
                <a:srgbClr val="3333FF"/>
              </a:solidFill>
              <a:latin typeface="Times New Roman" panose="02020603050405020304" pitchFamily="18" charset="0"/>
              <a:cs typeface="Times New Roman" panose="02020603050405020304" pitchFamily="18" charset="0"/>
            </a:endParaRPr>
          </a:p>
          <a:p>
            <a:pPr algn="ctr"/>
            <a:r>
              <a:rPr lang="en-US" sz="2800" b="1" dirty="0">
                <a:solidFill>
                  <a:srgbClr val="002060"/>
                </a:solidFill>
                <a:latin typeface="Times New Roman" panose="02020603050405020304" pitchFamily="18" charset="0"/>
                <a:cs typeface="Times New Roman" panose="02020603050405020304" pitchFamily="18" charset="0"/>
              </a:rPr>
              <a:t>This study aims to evaluate how </a:t>
            </a:r>
            <a:r>
              <a:rPr lang="en-IN" sz="2800" b="1" dirty="0" err="1">
                <a:solidFill>
                  <a:schemeClr val="tx2">
                    <a:lumMod val="50000"/>
                  </a:schemeClr>
                </a:solidFill>
                <a:latin typeface="Times New Roman" panose="02020603050405020304" pitchFamily="18" charset="0"/>
                <a:cs typeface="Times New Roman" panose="02020603050405020304" pitchFamily="18" charset="0"/>
              </a:rPr>
              <a:t>a</a:t>
            </a:r>
            <a:r>
              <a:rPr lang="en-IN" sz="2800" b="1" dirty="0" err="1">
                <a:solidFill>
                  <a:schemeClr val="tx2">
                    <a:lumMod val="50000"/>
                  </a:schemeClr>
                </a:solidFill>
                <a:latin typeface="Times New Roman" panose="02020603050405020304" pitchFamily="18" charset="0"/>
                <a:ea typeface="Calibri" panose="020F0502020204030204" pitchFamily="34" charset="0"/>
                <a:cs typeface="Times New Roman" panose="02020603050405020304" pitchFamily="18" charset="0"/>
              </a:rPr>
              <a:t>çaí</a:t>
            </a:r>
            <a:r>
              <a:rPr lang="en-US" sz="2800" b="1" dirty="0">
                <a:solidFill>
                  <a:srgbClr val="002060"/>
                </a:solidFill>
                <a:latin typeface="Times New Roman" panose="02020603050405020304" pitchFamily="18" charset="0"/>
                <a:cs typeface="Times New Roman" panose="02020603050405020304" pitchFamily="18" charset="0"/>
              </a:rPr>
              <a:t> extracts affect CYP induction and drug transporters in primary human hepatocytes.</a:t>
            </a:r>
          </a:p>
          <a:p>
            <a:pPr marL="12700" marR="5080" algn="just"/>
            <a:endParaRPr lang="en-US" sz="24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9623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828" y="0"/>
            <a:ext cx="14626743" cy="822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45A614CB-1740-696B-6FC9-A41D2D9053A7}"/>
              </a:ext>
            </a:extLst>
          </p:cNvPr>
          <p:cNvSpPr txBox="1"/>
          <p:nvPr/>
        </p:nvSpPr>
        <p:spPr>
          <a:xfrm>
            <a:off x="10744200" y="7696200"/>
            <a:ext cx="3581400" cy="369332"/>
          </a:xfrm>
          <a:prstGeom prst="rect">
            <a:avLst/>
          </a:prstGeom>
          <a:noFill/>
        </p:spPr>
        <p:txBody>
          <a:bodyPr wrap="square" rtlCol="0">
            <a:spAutoFit/>
          </a:bodyPr>
          <a:lstStyle/>
          <a:p>
            <a:r>
              <a:rPr lang="en-US" b="0" i="0" dirty="0">
                <a:solidFill>
                  <a:srgbClr val="222222"/>
                </a:solidFill>
                <a:effectLst/>
                <a:latin typeface="Helvetica Neue" panose="02000503000000020004" pitchFamily="2" charset="0"/>
              </a:rPr>
              <a:t>Laurindo, et al., </a:t>
            </a:r>
            <a:r>
              <a:rPr lang="en-US" i="1" dirty="0">
                <a:solidFill>
                  <a:srgbClr val="222222"/>
                </a:solidFill>
                <a:effectLst/>
                <a:latin typeface="Helvetica Neue" panose="02000503000000020004" pitchFamily="2" charset="0"/>
              </a:rPr>
              <a:t>Nutrients</a:t>
            </a:r>
            <a:r>
              <a:rPr lang="en-US" b="1" i="0" dirty="0">
                <a:solidFill>
                  <a:srgbClr val="222222"/>
                </a:solidFill>
                <a:effectLst/>
                <a:latin typeface="Helvetica Neue" panose="02000503000000020004" pitchFamily="2" charset="0"/>
              </a:rPr>
              <a:t>, 2023.</a:t>
            </a:r>
            <a:endParaRPr lang="en-US" dirty="0"/>
          </a:p>
        </p:txBody>
      </p:sp>
      <p:pic>
        <p:nvPicPr>
          <p:cNvPr id="3" name="Picture 2" descr="A picture containing text, different, plant, palm&#10;&#10;Description automatically generated">
            <a:extLst>
              <a:ext uri="{FF2B5EF4-FFF2-40B4-BE49-F238E27FC236}">
                <a16:creationId xmlns:a16="http://schemas.microsoft.com/office/drawing/2014/main" id="{7081FFB3-A3DC-46A9-32E7-0465D5D2D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73" y="0"/>
            <a:ext cx="13566052" cy="7790596"/>
          </a:xfrm>
          <a:prstGeom prst="rect">
            <a:avLst/>
          </a:prstGeom>
        </p:spPr>
      </p:pic>
    </p:spTree>
    <p:extLst>
      <p:ext uri="{BB962C8B-B14F-4D97-AF65-F5344CB8AC3E}">
        <p14:creationId xmlns:p14="http://schemas.microsoft.com/office/powerpoint/2010/main" val="3242081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E7F4D1-86A0-1CB9-26FC-FD361E6FB2C3}"/>
              </a:ext>
            </a:extLst>
          </p:cNvPr>
          <p:cNvSpPr txBox="1">
            <a:spLocks/>
          </p:cNvSpPr>
          <p:nvPr/>
        </p:nvSpPr>
        <p:spPr>
          <a:xfrm>
            <a:off x="-19785" y="10191"/>
            <a:ext cx="14643295" cy="718550"/>
          </a:xfrm>
          <a:prstGeom prst="rect">
            <a:avLst/>
          </a:prstGeom>
          <a:solidFill>
            <a:schemeClr val="tx2">
              <a:lumMod val="50000"/>
            </a:schemeClr>
          </a:solidFill>
        </p:spPr>
        <p:txBody>
          <a:bodyPr wrap="square" lIns="0" tIns="0" rIns="0" bIns="0">
            <a:normAutofit/>
          </a:bodyPr>
          <a:lstStyle>
            <a:lvl1pPr>
              <a:defRPr sz="7200" b="0" i="0">
                <a:solidFill>
                  <a:srgbClr val="00223F"/>
                </a:solidFill>
                <a:latin typeface="Obvia-Medium"/>
                <a:ea typeface="+mj-ea"/>
                <a:cs typeface="Obvia-Medium"/>
              </a:defRPr>
            </a:lvl1pPr>
          </a:lstStyle>
          <a:p>
            <a:pPr algn="ctr"/>
            <a:r>
              <a:rPr lang="en-US" sz="432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AÇAÍ</a:t>
            </a:r>
            <a:r>
              <a:rPr lang="en-US" sz="4320" b="1" kern="0" dirty="0">
                <a:solidFill>
                  <a:srgbClr val="FFFF00"/>
                </a:solidFill>
                <a:latin typeface="Times New Roman" panose="02020603050405020304" pitchFamily="18" charset="0"/>
                <a:cs typeface="Times New Roman" panose="02020603050405020304" pitchFamily="18" charset="0"/>
              </a:rPr>
              <a:t> EXTRACTIONS</a:t>
            </a:r>
          </a:p>
        </p:txBody>
      </p:sp>
      <p:sp>
        <p:nvSpPr>
          <p:cNvPr id="6" name="TextBox 5">
            <a:extLst>
              <a:ext uri="{FF2B5EF4-FFF2-40B4-BE49-F238E27FC236}">
                <a16:creationId xmlns:a16="http://schemas.microsoft.com/office/drawing/2014/main" id="{BE5518DA-C281-4D2F-77A2-22023E6939D8}"/>
              </a:ext>
            </a:extLst>
          </p:cNvPr>
          <p:cNvSpPr txBox="1"/>
          <p:nvPr/>
        </p:nvSpPr>
        <p:spPr>
          <a:xfrm>
            <a:off x="6108380" y="2065279"/>
            <a:ext cx="7325138"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Acidic Methanol (AC) (MeOH:H2O 70:30, 0.1% HCl v/v)</a:t>
            </a:r>
          </a:p>
        </p:txBody>
      </p:sp>
      <p:sp>
        <p:nvSpPr>
          <p:cNvPr id="8" name="TextBox 7">
            <a:extLst>
              <a:ext uri="{FF2B5EF4-FFF2-40B4-BE49-F238E27FC236}">
                <a16:creationId xmlns:a16="http://schemas.microsoft.com/office/drawing/2014/main" id="{BA4F1A02-EF43-A76C-E541-359C7A8C64FA}"/>
              </a:ext>
            </a:extLst>
          </p:cNvPr>
          <p:cNvSpPr txBox="1"/>
          <p:nvPr/>
        </p:nvSpPr>
        <p:spPr>
          <a:xfrm>
            <a:off x="6026694" y="5062075"/>
            <a:ext cx="7325138"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95% Ethanol (ET)</a:t>
            </a:r>
          </a:p>
        </p:txBody>
      </p:sp>
      <p:sp>
        <p:nvSpPr>
          <p:cNvPr id="10" name="TextBox 9">
            <a:extLst>
              <a:ext uri="{FF2B5EF4-FFF2-40B4-BE49-F238E27FC236}">
                <a16:creationId xmlns:a16="http://schemas.microsoft.com/office/drawing/2014/main" id="{F794BB9A-3966-4E85-7FAD-537196BDAC10}"/>
              </a:ext>
            </a:extLst>
          </p:cNvPr>
          <p:cNvSpPr txBox="1"/>
          <p:nvPr/>
        </p:nvSpPr>
        <p:spPr>
          <a:xfrm>
            <a:off x="6063442" y="3308908"/>
            <a:ext cx="1701258"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Methanol (ME)</a:t>
            </a:r>
          </a:p>
        </p:txBody>
      </p:sp>
      <p:sp>
        <p:nvSpPr>
          <p:cNvPr id="12" name="TextBox 11">
            <a:extLst>
              <a:ext uri="{FF2B5EF4-FFF2-40B4-BE49-F238E27FC236}">
                <a16:creationId xmlns:a16="http://schemas.microsoft.com/office/drawing/2014/main" id="{16B576C4-7D88-F90B-9D33-F4C0E59501FC}"/>
              </a:ext>
            </a:extLst>
          </p:cNvPr>
          <p:cNvSpPr txBox="1"/>
          <p:nvPr/>
        </p:nvSpPr>
        <p:spPr>
          <a:xfrm>
            <a:off x="6063442" y="6613418"/>
            <a:ext cx="7325138"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Water (AQ) </a:t>
            </a:r>
          </a:p>
        </p:txBody>
      </p:sp>
      <p:pic>
        <p:nvPicPr>
          <p:cNvPr id="2052" name="Picture 4" descr="woot">
            <a:extLst>
              <a:ext uri="{FF2B5EF4-FFF2-40B4-BE49-F238E27FC236}">
                <a16:creationId xmlns:a16="http://schemas.microsoft.com/office/drawing/2014/main" id="{AD1D7E2A-9BC4-2D8B-0E4D-3D5B5411C8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58" r="19434"/>
          <a:stretch/>
        </p:blipFill>
        <p:spPr bwMode="auto">
          <a:xfrm>
            <a:off x="12355619" y="2192222"/>
            <a:ext cx="1858119" cy="27980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atrol Acai Berry Capsules Bottle">
            <a:extLst>
              <a:ext uri="{FF2B5EF4-FFF2-40B4-BE49-F238E27FC236}">
                <a16:creationId xmlns:a16="http://schemas.microsoft.com/office/drawing/2014/main" id="{2868663A-189E-795F-D52F-DBC22217A4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3273" y="4416123"/>
            <a:ext cx="2401887" cy="27980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rganic Acai Berry Powder">
            <a:extLst>
              <a:ext uri="{FF2B5EF4-FFF2-40B4-BE49-F238E27FC236}">
                <a16:creationId xmlns:a16="http://schemas.microsoft.com/office/drawing/2014/main" id="{7CFBE7CA-B9B8-C1C7-9C02-6061C674E9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63" r="10663"/>
          <a:stretch/>
        </p:blipFill>
        <p:spPr bwMode="auto">
          <a:xfrm>
            <a:off x="5651" y="1692918"/>
            <a:ext cx="3657601" cy="3429000"/>
          </a:xfrm>
          <a:prstGeom prst="ellipse">
            <a:avLst/>
          </a:prstGeom>
          <a:noFill/>
          <a:extLst>
            <a:ext uri="{909E8E84-426E-40DD-AFC4-6F175D3DCCD1}">
              <a14:hiddenFill xmlns:a14="http://schemas.microsoft.com/office/drawing/2010/main">
                <a:solidFill>
                  <a:srgbClr val="FFFFFF"/>
                </a:solidFill>
              </a14:hiddenFill>
            </a:ext>
          </a:extLst>
        </p:spPr>
      </p:pic>
      <p:sp>
        <p:nvSpPr>
          <p:cNvPr id="13" name="Right Arrow 12">
            <a:extLst>
              <a:ext uri="{FF2B5EF4-FFF2-40B4-BE49-F238E27FC236}">
                <a16:creationId xmlns:a16="http://schemas.microsoft.com/office/drawing/2014/main" id="{6B174207-2A63-595A-8101-6B62E41FBD23}"/>
              </a:ext>
            </a:extLst>
          </p:cNvPr>
          <p:cNvSpPr/>
          <p:nvPr/>
        </p:nvSpPr>
        <p:spPr>
          <a:xfrm rot="20662500">
            <a:off x="3358677" y="2510799"/>
            <a:ext cx="2743200" cy="301752"/>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Right Arrow 13">
            <a:extLst>
              <a:ext uri="{FF2B5EF4-FFF2-40B4-BE49-F238E27FC236}">
                <a16:creationId xmlns:a16="http://schemas.microsoft.com/office/drawing/2014/main" id="{2903A675-445A-2E9E-1D92-C97C97BFF1BA}"/>
              </a:ext>
            </a:extLst>
          </p:cNvPr>
          <p:cNvSpPr/>
          <p:nvPr/>
        </p:nvSpPr>
        <p:spPr>
          <a:xfrm rot="598900">
            <a:off x="3361238" y="3108337"/>
            <a:ext cx="2286000" cy="304205"/>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ight Arrow 14">
            <a:extLst>
              <a:ext uri="{FF2B5EF4-FFF2-40B4-BE49-F238E27FC236}">
                <a16:creationId xmlns:a16="http://schemas.microsoft.com/office/drawing/2014/main" id="{BC65935D-C58E-8FD3-5796-F736B355F2C4}"/>
              </a:ext>
            </a:extLst>
          </p:cNvPr>
          <p:cNvSpPr/>
          <p:nvPr/>
        </p:nvSpPr>
        <p:spPr>
          <a:xfrm rot="2410871">
            <a:off x="2938343" y="4047427"/>
            <a:ext cx="3291840" cy="304205"/>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Right Arrow 15">
            <a:extLst>
              <a:ext uri="{FF2B5EF4-FFF2-40B4-BE49-F238E27FC236}">
                <a16:creationId xmlns:a16="http://schemas.microsoft.com/office/drawing/2014/main" id="{464FF5C8-AA2C-3D08-74BF-894E65D612E7}"/>
              </a:ext>
            </a:extLst>
          </p:cNvPr>
          <p:cNvSpPr/>
          <p:nvPr/>
        </p:nvSpPr>
        <p:spPr>
          <a:xfrm rot="3018351">
            <a:off x="2495986" y="4697895"/>
            <a:ext cx="4572000" cy="304205"/>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7" name="Right Arrow 16">
            <a:extLst>
              <a:ext uri="{FF2B5EF4-FFF2-40B4-BE49-F238E27FC236}">
                <a16:creationId xmlns:a16="http://schemas.microsoft.com/office/drawing/2014/main" id="{5CF61781-E99E-C033-AC40-5573749A317A}"/>
              </a:ext>
            </a:extLst>
          </p:cNvPr>
          <p:cNvSpPr/>
          <p:nvPr/>
        </p:nvSpPr>
        <p:spPr>
          <a:xfrm rot="10800000">
            <a:off x="9557081" y="3355321"/>
            <a:ext cx="2850731" cy="33666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Right Arrow 17">
            <a:extLst>
              <a:ext uri="{FF2B5EF4-FFF2-40B4-BE49-F238E27FC236}">
                <a16:creationId xmlns:a16="http://schemas.microsoft.com/office/drawing/2014/main" id="{661B09C6-900E-F9D4-524A-7941BF03EA2D}"/>
              </a:ext>
            </a:extLst>
          </p:cNvPr>
          <p:cNvSpPr/>
          <p:nvPr/>
        </p:nvSpPr>
        <p:spPr>
          <a:xfrm rot="12385600">
            <a:off x="10600072" y="2977765"/>
            <a:ext cx="1847577" cy="315644"/>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ight Arrow 18">
            <a:extLst>
              <a:ext uri="{FF2B5EF4-FFF2-40B4-BE49-F238E27FC236}">
                <a16:creationId xmlns:a16="http://schemas.microsoft.com/office/drawing/2014/main" id="{9AD07636-714C-F5E7-FD1C-F4D8656FFC6E}"/>
              </a:ext>
            </a:extLst>
          </p:cNvPr>
          <p:cNvSpPr/>
          <p:nvPr/>
        </p:nvSpPr>
        <p:spPr>
          <a:xfrm rot="12778573">
            <a:off x="7626291" y="3844758"/>
            <a:ext cx="1371600" cy="29707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Right Arrow 19">
            <a:extLst>
              <a:ext uri="{FF2B5EF4-FFF2-40B4-BE49-F238E27FC236}">
                <a16:creationId xmlns:a16="http://schemas.microsoft.com/office/drawing/2014/main" id="{6205DBA5-211C-A522-5D82-7936EFC6F00A}"/>
              </a:ext>
            </a:extLst>
          </p:cNvPr>
          <p:cNvSpPr/>
          <p:nvPr/>
        </p:nvSpPr>
        <p:spPr>
          <a:xfrm rot="15914463">
            <a:off x="7882117" y="3358211"/>
            <a:ext cx="1851453" cy="286049"/>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17C10A6B-9723-D59F-FD3C-1B3603DED90D}"/>
              </a:ext>
            </a:extLst>
          </p:cNvPr>
          <p:cNvSpPr txBox="1"/>
          <p:nvPr/>
        </p:nvSpPr>
        <p:spPr>
          <a:xfrm>
            <a:off x="197344" y="951587"/>
            <a:ext cx="8501045" cy="923330"/>
          </a:xfrm>
          <a:prstGeom prst="rect">
            <a:avLst/>
          </a:prstGeom>
          <a:noFill/>
          <a:ln w="38100">
            <a:solidFill>
              <a:schemeClr val="bg2">
                <a:lumMod val="25000"/>
              </a:schemeClr>
            </a:solidFill>
          </a:ln>
        </p:spPr>
        <p:txBody>
          <a:bodyPr wrap="none" rtlCol="0">
            <a:spAutoFit/>
          </a:bodyPr>
          <a:lstStyle/>
          <a:p>
            <a:r>
              <a:rPr lang="en-US" dirty="0">
                <a:latin typeface="Times New Roman" panose="02020603050405020304" pitchFamily="18" charset="0"/>
                <a:cs typeface="Times New Roman" panose="02020603050405020304" pitchFamily="18" charset="0"/>
              </a:rPr>
              <a:t>Certified </a:t>
            </a:r>
            <a:r>
              <a:rPr lang="en-US" dirty="0" err="1">
                <a:latin typeface="Times New Roman" panose="02020603050405020304" pitchFamily="18" charset="0"/>
                <a:cs typeface="Times New Roman" panose="02020603050405020304" pitchFamily="18" charset="0"/>
              </a:rPr>
              <a:t>açaí</a:t>
            </a:r>
            <a:r>
              <a:rPr lang="en-US" dirty="0">
                <a:latin typeface="Times New Roman" panose="02020603050405020304" pitchFamily="18" charset="0"/>
                <a:cs typeface="Times New Roman" panose="02020603050405020304" pitchFamily="18" charset="0"/>
              </a:rPr>
              <a:t> berry power (Mountain Rose Lot #26579 = </a:t>
            </a:r>
            <a:r>
              <a:rPr lang="en-US" b="1" dirty="0">
                <a:solidFill>
                  <a:schemeClr val="bg2">
                    <a:lumMod val="25000"/>
                  </a:schemeClr>
                </a:solidFill>
                <a:latin typeface="Times New Roman" panose="02020603050405020304" pitchFamily="18" charset="0"/>
                <a:cs typeface="Times New Roman" panose="02020603050405020304" pitchFamily="18" charset="0"/>
              </a:rPr>
              <a:t>MR</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Verification performed by </a:t>
            </a:r>
            <a:r>
              <a:rPr lang="en-US" dirty="0" err="1">
                <a:latin typeface="Times New Roman" panose="02020603050405020304" pitchFamily="18" charset="0"/>
                <a:cs typeface="Times New Roman" panose="02020603050405020304" pitchFamily="18" charset="0"/>
              </a:rPr>
              <a:t>Alkemist</a:t>
            </a:r>
            <a:r>
              <a:rPr lang="en-US" dirty="0">
                <a:latin typeface="Times New Roman" panose="02020603050405020304" pitchFamily="18" charset="0"/>
                <a:cs typeface="Times New Roman" panose="02020603050405020304" pitchFamily="18" charset="0"/>
              </a:rPr>
              <a:t> Labs (Costa Mesa, CA, USA) </a:t>
            </a:r>
          </a:p>
          <a:p>
            <a:r>
              <a:rPr lang="en-US" dirty="0">
                <a:latin typeface="Times New Roman" panose="02020603050405020304" pitchFamily="18" charset="0"/>
                <a:cs typeface="Times New Roman" panose="02020603050405020304" pitchFamily="18" charset="0"/>
              </a:rPr>
              <a:t> * high performance thin-layer chromatography through comparison to reference samples.</a:t>
            </a:r>
          </a:p>
        </p:txBody>
      </p:sp>
      <p:sp>
        <p:nvSpPr>
          <p:cNvPr id="23" name="TextBox 22">
            <a:extLst>
              <a:ext uri="{FF2B5EF4-FFF2-40B4-BE49-F238E27FC236}">
                <a16:creationId xmlns:a16="http://schemas.microsoft.com/office/drawing/2014/main" id="{E5DAA04D-8630-CCB0-989C-42C1E68C4456}"/>
              </a:ext>
            </a:extLst>
          </p:cNvPr>
          <p:cNvSpPr txBox="1"/>
          <p:nvPr/>
        </p:nvSpPr>
        <p:spPr>
          <a:xfrm>
            <a:off x="2615562" y="7504132"/>
            <a:ext cx="9372600" cy="461665"/>
          </a:xfrm>
          <a:prstGeom prst="rect">
            <a:avLst/>
          </a:prstGeom>
          <a:noFill/>
          <a:ln w="38100">
            <a:solidFill>
              <a:srgbClr val="7030A0"/>
            </a:solidFill>
          </a:ln>
        </p:spPr>
        <p:txBody>
          <a:bodyPr wrap="square">
            <a:spAutoFit/>
          </a:bodyPr>
          <a:lstStyle/>
          <a:p>
            <a:r>
              <a:rPr lang="en-US" sz="2400" dirty="0">
                <a:latin typeface="Times New Roman" panose="02020603050405020304" pitchFamily="18" charset="0"/>
                <a:cs typeface="Times New Roman" panose="02020603050405020304" pitchFamily="18" charset="0"/>
              </a:rPr>
              <a:t>24-hour extractions (75 rpm at 25°C) at powder/solvent ratio = 40 g/L </a:t>
            </a:r>
          </a:p>
        </p:txBody>
      </p:sp>
      <p:sp>
        <p:nvSpPr>
          <p:cNvPr id="25" name="TextBox 24">
            <a:extLst>
              <a:ext uri="{FF2B5EF4-FFF2-40B4-BE49-F238E27FC236}">
                <a16:creationId xmlns:a16="http://schemas.microsoft.com/office/drawing/2014/main" id="{F45E242F-C2B0-7728-3258-B4B7DEF0083A}"/>
              </a:ext>
            </a:extLst>
          </p:cNvPr>
          <p:cNvSpPr txBox="1"/>
          <p:nvPr/>
        </p:nvSpPr>
        <p:spPr>
          <a:xfrm>
            <a:off x="9895237" y="5778962"/>
            <a:ext cx="3060518" cy="646331"/>
          </a:xfrm>
          <a:prstGeom prst="rect">
            <a:avLst/>
          </a:prstGeom>
          <a:noFill/>
          <a:ln w="38100">
            <a:solidFill>
              <a:srgbClr val="7030A0"/>
            </a:solidFill>
          </a:ln>
        </p:spPr>
        <p:txBody>
          <a:bodyPr wrap="none" rtlCol="0">
            <a:spAutoFit/>
          </a:bodyPr>
          <a:lstStyle/>
          <a:p>
            <a:pPr algn="ctr"/>
            <a:r>
              <a:rPr lang="en-US" dirty="0" err="1">
                <a:latin typeface="Times New Roman" panose="02020603050405020304" pitchFamily="18" charset="0"/>
                <a:cs typeface="Times New Roman" panose="02020603050405020304" pitchFamily="18" charset="0"/>
              </a:rPr>
              <a:t>Natrol</a:t>
            </a:r>
            <a:r>
              <a:rPr lang="en-US" dirty="0">
                <a:latin typeface="Times New Roman" panose="02020603050405020304" pitchFamily="18" charset="0"/>
                <a:cs typeface="Times New Roman" panose="02020603050405020304" pitchFamily="18" charset="0"/>
              </a:rPr>
              <a:t> (Chatsworth, CA, USA)</a:t>
            </a:r>
          </a:p>
          <a:p>
            <a:pPr algn="ctr"/>
            <a:r>
              <a:rPr lang="en-US" dirty="0">
                <a:latin typeface="Times New Roman" panose="02020603050405020304" pitchFamily="18" charset="0"/>
                <a:cs typeface="Times New Roman" panose="02020603050405020304" pitchFamily="18" charset="0"/>
              </a:rPr>
              <a:t>lot #2070593   = </a:t>
            </a:r>
            <a:r>
              <a:rPr lang="en-US" b="1" dirty="0">
                <a:solidFill>
                  <a:srgbClr val="7030A0"/>
                </a:solidFill>
                <a:latin typeface="Times New Roman" panose="02020603050405020304" pitchFamily="18" charset="0"/>
                <a:cs typeface="Times New Roman" panose="02020603050405020304" pitchFamily="18" charset="0"/>
              </a:rPr>
              <a:t>F4</a:t>
            </a:r>
          </a:p>
        </p:txBody>
      </p:sp>
      <p:sp>
        <p:nvSpPr>
          <p:cNvPr id="27" name="TextBox 26">
            <a:extLst>
              <a:ext uri="{FF2B5EF4-FFF2-40B4-BE49-F238E27FC236}">
                <a16:creationId xmlns:a16="http://schemas.microsoft.com/office/drawing/2014/main" id="{07F38D24-F46C-7FF1-DFD2-A673B3BA9F56}"/>
              </a:ext>
            </a:extLst>
          </p:cNvPr>
          <p:cNvSpPr txBox="1"/>
          <p:nvPr/>
        </p:nvSpPr>
        <p:spPr>
          <a:xfrm>
            <a:off x="10763736" y="1232672"/>
            <a:ext cx="3733800" cy="646331"/>
          </a:xfrm>
          <a:prstGeom prst="rect">
            <a:avLst/>
          </a:prstGeom>
          <a:noFill/>
          <a:ln w="38100">
            <a:solidFill>
              <a:schemeClr val="accent2">
                <a:lumMod val="75000"/>
              </a:schemeClr>
            </a:solidFill>
          </a:ln>
        </p:spPr>
        <p:txBody>
          <a:bodyPr wrap="square">
            <a:spAutoFit/>
          </a:bodyPr>
          <a:lstStyle/>
          <a:p>
            <a:pPr algn="ctr"/>
            <a:r>
              <a:rPr lang="en-US" dirty="0">
                <a:latin typeface="Times New Roman" panose="02020603050405020304" pitchFamily="18" charset="0"/>
                <a:cs typeface="Times New Roman" panose="02020603050405020304" pitchFamily="18" charset="0"/>
              </a:rPr>
              <a:t>Nature’s Way (Green Bay, WI, USA)</a:t>
            </a:r>
          </a:p>
          <a:p>
            <a:pPr algn="ctr"/>
            <a:r>
              <a:rPr lang="en-US" dirty="0">
                <a:latin typeface="Times New Roman" panose="02020603050405020304" pitchFamily="18" charset="0"/>
                <a:cs typeface="Times New Roman" panose="02020603050405020304" pitchFamily="18" charset="0"/>
              </a:rPr>
              <a:t>lot #20099227   = </a:t>
            </a:r>
            <a:r>
              <a:rPr lang="en-US" b="1" dirty="0">
                <a:solidFill>
                  <a:schemeClr val="accent2">
                    <a:lumMod val="75000"/>
                  </a:schemeClr>
                </a:solidFill>
                <a:latin typeface="Times New Roman" panose="02020603050405020304" pitchFamily="18" charset="0"/>
                <a:cs typeface="Times New Roman" panose="02020603050405020304" pitchFamily="18" charset="0"/>
              </a:rPr>
              <a:t>F3</a:t>
            </a:r>
          </a:p>
        </p:txBody>
      </p:sp>
    </p:spTree>
    <p:extLst>
      <p:ext uri="{BB962C8B-B14F-4D97-AF65-F5344CB8AC3E}">
        <p14:creationId xmlns:p14="http://schemas.microsoft.com/office/powerpoint/2010/main" val="3208156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801ED7-157F-3843-755D-3574038AE5B2}"/>
              </a:ext>
            </a:extLst>
          </p:cNvPr>
          <p:cNvSpPr>
            <a:spLocks noGrp="1"/>
          </p:cNvSpPr>
          <p:nvPr>
            <p:ph type="body" idx="1"/>
          </p:nvPr>
        </p:nvSpPr>
        <p:spPr>
          <a:xfrm>
            <a:off x="210711" y="4745142"/>
            <a:ext cx="14097000" cy="738664"/>
          </a:xfrm>
        </p:spPr>
        <p:txBody>
          <a:bodyPr/>
          <a:lstStyle/>
          <a:p>
            <a:r>
              <a:rPr lang="en-US" sz="2400" dirty="0">
                <a:latin typeface="Times New Roman" panose="02020603050405020304" pitchFamily="18" charset="0"/>
                <a:cs typeface="Times New Roman" panose="02020603050405020304" pitchFamily="18" charset="0"/>
              </a:rPr>
              <a:t>Utilizing our sample preparation and method from Heck, et al., </a:t>
            </a:r>
            <a:r>
              <a:rPr lang="en-US" sz="2400" i="1" dirty="0">
                <a:latin typeface="Times New Roman" panose="02020603050405020304" pitchFamily="18" charset="0"/>
                <a:cs typeface="Times New Roman" panose="02020603050405020304" pitchFamily="18" charset="0"/>
              </a:rPr>
              <a:t>Journal of Food Composition and Analysis, </a:t>
            </a:r>
            <a:r>
              <a:rPr lang="en-US" sz="2400" b="1" dirty="0">
                <a:latin typeface="Times New Roman" panose="02020603050405020304" pitchFamily="18" charset="0"/>
                <a:cs typeface="Times New Roman" panose="02020603050405020304" pitchFamily="18" charset="0"/>
              </a:rPr>
              <a:t>2023, </a:t>
            </a:r>
            <a:r>
              <a:rPr lang="en-US" sz="2400" dirty="0">
                <a:latin typeface="Times New Roman" panose="02020603050405020304" pitchFamily="18" charset="0"/>
                <a:cs typeface="Times New Roman" panose="02020603050405020304" pitchFamily="18" charset="0"/>
              </a:rPr>
              <a:t>we then standardized our extracts to Cyanidin-3-O-Glucoside (C3G) concentrations via LC-MS QTOF analysis.</a:t>
            </a:r>
            <a:endParaRPr lang="en-US" sz="2400" b="1"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BCAD894-A286-E1BC-4896-6DC2DAAEF314}"/>
              </a:ext>
            </a:extLst>
          </p:cNvPr>
          <p:cNvSpPr txBox="1">
            <a:spLocks/>
          </p:cNvSpPr>
          <p:nvPr/>
        </p:nvSpPr>
        <p:spPr>
          <a:xfrm>
            <a:off x="-19785" y="10191"/>
            <a:ext cx="14643295" cy="718550"/>
          </a:xfrm>
          <a:prstGeom prst="rect">
            <a:avLst/>
          </a:prstGeom>
          <a:solidFill>
            <a:schemeClr val="tx2">
              <a:lumMod val="50000"/>
            </a:schemeClr>
          </a:solidFill>
        </p:spPr>
        <p:txBody>
          <a:bodyPr wrap="square" lIns="0" tIns="0" rIns="0" bIns="0">
            <a:normAutofit/>
          </a:bodyPr>
          <a:lstStyle>
            <a:lvl1pPr>
              <a:defRPr sz="7200" b="0" i="0">
                <a:solidFill>
                  <a:srgbClr val="00223F"/>
                </a:solidFill>
                <a:latin typeface="Obvia-Medium"/>
                <a:ea typeface="+mj-ea"/>
                <a:cs typeface="Obvia-Medium"/>
              </a:defRPr>
            </a:lvl1pPr>
          </a:lstStyle>
          <a:p>
            <a:pPr algn="ctr"/>
            <a:r>
              <a:rPr lang="en-US" sz="432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AÇAÍ</a:t>
            </a:r>
            <a:r>
              <a:rPr lang="en-US" sz="4320" b="1" kern="0" dirty="0">
                <a:solidFill>
                  <a:srgbClr val="FFFF00"/>
                </a:solidFill>
                <a:latin typeface="Times New Roman" panose="02020603050405020304" pitchFamily="18" charset="0"/>
                <a:cs typeface="Times New Roman" panose="02020603050405020304" pitchFamily="18" charset="0"/>
              </a:rPr>
              <a:t> EXTRACT STANDARDIZATION</a:t>
            </a:r>
          </a:p>
        </p:txBody>
      </p:sp>
      <p:sp>
        <p:nvSpPr>
          <p:cNvPr id="8" name="TextBox 7">
            <a:extLst>
              <a:ext uri="{FF2B5EF4-FFF2-40B4-BE49-F238E27FC236}">
                <a16:creationId xmlns:a16="http://schemas.microsoft.com/office/drawing/2014/main" id="{2B210E17-CFC7-4B18-77FE-4BF9639F3BA4}"/>
              </a:ext>
            </a:extLst>
          </p:cNvPr>
          <p:cNvSpPr txBox="1"/>
          <p:nvPr/>
        </p:nvSpPr>
        <p:spPr>
          <a:xfrm>
            <a:off x="210711" y="6539429"/>
            <a:ext cx="13868400"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In vitro analysis: Human Relevant C3G concentrations screened.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Cmax</a:t>
            </a:r>
            <a:r>
              <a:rPr lang="en-US" sz="2400" dirty="0">
                <a:latin typeface="Times New Roman" panose="02020603050405020304" pitchFamily="18" charset="0"/>
                <a:cs typeface="Times New Roman" panose="02020603050405020304" pitchFamily="18" charset="0"/>
              </a:rPr>
              <a:t> value of 2.321 ng/mL in clinical study </a:t>
            </a:r>
          </a:p>
          <a:p>
            <a:r>
              <a:rPr lang="en-US" sz="2400" dirty="0">
                <a:latin typeface="Times New Roman" panose="02020603050405020304" pitchFamily="18" charset="0"/>
                <a:cs typeface="Times New Roman" panose="02020603050405020304" pitchFamily="18" charset="0"/>
              </a:rPr>
              <a:t>    - Mertens-Talcott, et al, </a:t>
            </a:r>
            <a:r>
              <a:rPr lang="en-US" sz="2400" i="1" dirty="0">
                <a:latin typeface="Times New Roman" panose="02020603050405020304" pitchFamily="18" charset="0"/>
                <a:cs typeface="Times New Roman" panose="02020603050405020304" pitchFamily="18" charset="0"/>
              </a:rPr>
              <a:t>J Agric Food Chem, </a:t>
            </a:r>
            <a:r>
              <a:rPr lang="en-US" sz="2400" b="1" dirty="0">
                <a:latin typeface="Times New Roman" panose="02020603050405020304" pitchFamily="18" charset="0"/>
                <a:cs typeface="Times New Roman" panose="02020603050405020304" pitchFamily="18" charset="0"/>
              </a:rPr>
              <a:t>2008</a:t>
            </a:r>
          </a:p>
        </p:txBody>
      </p:sp>
      <p:pic>
        <p:nvPicPr>
          <p:cNvPr id="5" name="Picture 4" descr="Table&#10;&#10;Description automatically generated">
            <a:extLst>
              <a:ext uri="{FF2B5EF4-FFF2-40B4-BE49-F238E27FC236}">
                <a16:creationId xmlns:a16="http://schemas.microsoft.com/office/drawing/2014/main" id="{CBA38DC4-006A-277D-3CCA-1B0CEF8CB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47" y="815153"/>
            <a:ext cx="14096999" cy="3843576"/>
          </a:xfrm>
          <a:prstGeom prst="rect">
            <a:avLst/>
          </a:prstGeom>
        </p:spPr>
      </p:pic>
      <p:sp>
        <p:nvSpPr>
          <p:cNvPr id="7" name="Rectangle 6">
            <a:extLst>
              <a:ext uri="{FF2B5EF4-FFF2-40B4-BE49-F238E27FC236}">
                <a16:creationId xmlns:a16="http://schemas.microsoft.com/office/drawing/2014/main" id="{864463BD-246D-BDC1-115E-9CEFAD7130A6}"/>
              </a:ext>
            </a:extLst>
          </p:cNvPr>
          <p:cNvSpPr/>
          <p:nvPr/>
        </p:nvSpPr>
        <p:spPr>
          <a:xfrm>
            <a:off x="10744200" y="1219200"/>
            <a:ext cx="1752600" cy="3367257"/>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48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8672994-6196-42D7-8028-6C52BC828B65}"/>
              </a:ext>
            </a:extLst>
          </p:cNvPr>
          <p:cNvSpPr>
            <a:spLocks noGrp="1"/>
          </p:cNvSpPr>
          <p:nvPr>
            <p:ph sz="half" idx="3"/>
          </p:nvPr>
        </p:nvSpPr>
        <p:spPr>
          <a:xfrm>
            <a:off x="82647" y="1219200"/>
            <a:ext cx="14478000" cy="6894195"/>
          </a:xfrm>
          <a:ln w="57150">
            <a:solidFill>
              <a:schemeClr val="tx2">
                <a:lumMod val="50000"/>
              </a:schemeClr>
            </a:solidFill>
          </a:ln>
        </p:spPr>
        <p:txBody>
          <a:bodyPr/>
          <a:lstStyle/>
          <a:p>
            <a:pPr marL="12700" marR="5080" algn="ctr"/>
            <a:r>
              <a:rPr lang="en-US" sz="3200" dirty="0">
                <a:solidFill>
                  <a:srgbClr val="3333FF"/>
                </a:solidFill>
                <a:latin typeface="Times New Roman" panose="02020603050405020304" pitchFamily="18" charset="0"/>
                <a:cs typeface="Times New Roman" panose="02020603050405020304" pitchFamily="18" charset="0"/>
              </a:rPr>
              <a:t>    </a:t>
            </a:r>
            <a:r>
              <a:rPr lang="en-IN" sz="3200" dirty="0" err="1">
                <a:solidFill>
                  <a:srgbClr val="3333FF"/>
                </a:solidFill>
                <a:latin typeface="Times New Roman" panose="02020603050405020304" pitchFamily="18" charset="0"/>
                <a:cs typeface="Times New Roman" panose="02020603050405020304" pitchFamily="18" charset="0"/>
              </a:rPr>
              <a:t>A</a:t>
            </a:r>
            <a:r>
              <a:rPr lang="en-IN"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çaí</a:t>
            </a:r>
            <a:r>
              <a:rPr lang="en-US" sz="3200" dirty="0">
                <a:solidFill>
                  <a:srgbClr val="3333FF"/>
                </a:solidFill>
                <a:latin typeface="Times New Roman" panose="02020603050405020304" pitchFamily="18" charset="0"/>
                <a:cs typeface="Times New Roman" panose="02020603050405020304" pitchFamily="18" charset="0"/>
              </a:rPr>
              <a:t> is a natural product containing known bioactive compounds, </a:t>
            </a:r>
          </a:p>
          <a:p>
            <a:pPr marL="12700" marR="5080" algn="ctr"/>
            <a:r>
              <a:rPr lang="en-US" sz="3200" dirty="0">
                <a:solidFill>
                  <a:srgbClr val="3333FF"/>
                </a:solidFill>
                <a:latin typeface="Times New Roman" panose="02020603050405020304" pitchFamily="18" charset="0"/>
                <a:cs typeface="Times New Roman" panose="02020603050405020304" pitchFamily="18" charset="0"/>
              </a:rPr>
              <a:t>          including </a:t>
            </a:r>
            <a:r>
              <a:rPr lang="en-US" sz="3200" b="0" i="0" dirty="0">
                <a:solidFill>
                  <a:srgbClr val="3333FF"/>
                </a:solidFill>
                <a:effectLst/>
                <a:latin typeface="Times New Roman" panose="02020603050405020304" pitchFamily="18" charset="0"/>
                <a:cs typeface="Times New Roman" panose="02020603050405020304" pitchFamily="18" charset="0"/>
              </a:rPr>
              <a:t>polyphenols, anthocyanins, proanthocyanins, and other flavonoids.</a:t>
            </a:r>
            <a:endParaRPr lang="en-US" sz="3200" dirty="0">
              <a:solidFill>
                <a:srgbClr val="3333FF"/>
              </a:solidFill>
              <a:latin typeface="Times New Roman" panose="02020603050405020304" pitchFamily="18" charset="0"/>
              <a:cs typeface="Times New Roman" panose="02020603050405020304" pitchFamily="18" charset="0"/>
            </a:endParaRPr>
          </a:p>
          <a:p>
            <a:pPr marL="12700" marR="5080" algn="just"/>
            <a:endParaRPr lang="en-US" sz="3200" dirty="0">
              <a:solidFill>
                <a:srgbClr val="3333FF"/>
              </a:solidFill>
              <a:latin typeface="Times New Roman" panose="02020603050405020304" pitchFamily="18" charset="0"/>
              <a:cs typeface="Times New Roman" panose="02020603050405020304" pitchFamily="18" charset="0"/>
            </a:endParaRPr>
          </a:p>
          <a:p>
            <a:pPr marL="12700" marR="5080" algn="ctr"/>
            <a:r>
              <a:rPr lang="en-US" sz="3200" dirty="0">
                <a:solidFill>
                  <a:srgbClr val="3333FF"/>
                </a:solidFill>
                <a:latin typeface="Times New Roman" panose="02020603050405020304" pitchFamily="18" charset="0"/>
                <a:cs typeface="Times New Roman" panose="02020603050405020304" pitchFamily="18" charset="0"/>
              </a:rPr>
              <a:t>   Effect on CYP transcription or expression is unknown.</a:t>
            </a:r>
          </a:p>
          <a:p>
            <a:pPr marL="12700" marR="5080" algn="ctr"/>
            <a:endParaRPr lang="en-US" sz="3200" dirty="0">
              <a:solidFill>
                <a:srgbClr val="3333FF"/>
              </a:solidFill>
              <a:latin typeface="Times New Roman" panose="02020603050405020304" pitchFamily="18" charset="0"/>
              <a:cs typeface="Times New Roman" panose="02020603050405020304" pitchFamily="18" charset="0"/>
            </a:endParaRPr>
          </a:p>
          <a:p>
            <a:pPr marL="12700" marR="5080" algn="ctr"/>
            <a:endParaRPr lang="en-US" sz="3200" dirty="0">
              <a:solidFill>
                <a:srgbClr val="3333FF"/>
              </a:solidFill>
              <a:latin typeface="Times New Roman" panose="02020603050405020304" pitchFamily="18" charset="0"/>
              <a:cs typeface="Times New Roman" panose="02020603050405020304" pitchFamily="18" charset="0"/>
            </a:endParaRPr>
          </a:p>
          <a:p>
            <a:pPr marL="12700" marR="5080" algn="ctr"/>
            <a:r>
              <a:rPr lang="en-US" sz="3200" u="sng" dirty="0">
                <a:solidFill>
                  <a:srgbClr val="3333FF"/>
                </a:solidFill>
                <a:latin typeface="Times New Roman" panose="02020603050405020304" pitchFamily="18" charset="0"/>
                <a:cs typeface="Times New Roman" panose="02020603050405020304" pitchFamily="18" charset="0"/>
              </a:rPr>
              <a:t>Our lab has previously published data:</a:t>
            </a:r>
            <a:br>
              <a:rPr lang="en-US" sz="3200" dirty="0">
                <a:solidFill>
                  <a:srgbClr val="3333FF"/>
                </a:solidFill>
                <a:latin typeface="Times New Roman" panose="02020603050405020304" pitchFamily="18" charset="0"/>
                <a:cs typeface="Times New Roman" panose="02020603050405020304" pitchFamily="18" charset="0"/>
              </a:rPr>
            </a:br>
            <a:r>
              <a:rPr lang="en-US" sz="3200" dirty="0">
                <a:solidFill>
                  <a:srgbClr val="3333FF"/>
                </a:solidFill>
                <a:latin typeface="Times New Roman" panose="02020603050405020304" pitchFamily="18" charset="0"/>
                <a:cs typeface="Times New Roman" panose="02020603050405020304" pitchFamily="18" charset="0"/>
              </a:rPr>
              <a:t>1) Concomitant use of anti-cancer drugs and </a:t>
            </a:r>
            <a:r>
              <a:rPr lang="en-US" sz="3200" dirty="0" err="1">
                <a:solidFill>
                  <a:srgbClr val="3333FF"/>
                </a:solidFill>
                <a:latin typeface="Times New Roman" panose="02020603050405020304" pitchFamily="18" charset="0"/>
                <a:cs typeface="Times New Roman" panose="02020603050405020304" pitchFamily="18" charset="0"/>
              </a:rPr>
              <a:t>açaí</a:t>
            </a:r>
            <a:r>
              <a:rPr lang="en-US" sz="3200" dirty="0">
                <a:solidFill>
                  <a:srgbClr val="3333FF"/>
                </a:solidFill>
                <a:latin typeface="Times New Roman" panose="02020603050405020304" pitchFamily="18" charset="0"/>
                <a:cs typeface="Times New Roman" panose="02020603050405020304" pitchFamily="18" charset="0"/>
              </a:rPr>
              <a:t> = </a:t>
            </a:r>
          </a:p>
          <a:p>
            <a:pPr marL="12700" marR="5080" algn="ctr"/>
            <a:r>
              <a:rPr lang="en-US" sz="3200" dirty="0">
                <a:solidFill>
                  <a:srgbClr val="3333FF"/>
                </a:solidFill>
                <a:latin typeface="Times New Roman" panose="02020603050405020304" pitchFamily="18" charset="0"/>
                <a:cs typeface="Times New Roman" panose="02020603050405020304" pitchFamily="18" charset="0"/>
              </a:rPr>
              <a:t>increase in reported vascular adverse events (AEs) </a:t>
            </a:r>
          </a:p>
          <a:p>
            <a:pPr marL="12700" marR="5080" algn="ctr"/>
            <a:r>
              <a:rPr lang="en-US" sz="3200" dirty="0">
                <a:solidFill>
                  <a:srgbClr val="3333FF"/>
                </a:solidFill>
                <a:latin typeface="Times New Roman" panose="02020603050405020304" pitchFamily="18" charset="0"/>
                <a:cs typeface="Times New Roman" panose="02020603050405020304" pitchFamily="18" charset="0"/>
              </a:rPr>
              <a:t>(Fahim, et al., </a:t>
            </a:r>
            <a:r>
              <a:rPr lang="en-US" sz="3200" i="1" u="none" strike="noStrike" dirty="0">
                <a:solidFill>
                  <a:srgbClr val="3333FF"/>
                </a:solidFill>
                <a:effectLst/>
                <a:latin typeface="Times New Roman" panose="02020603050405020304" pitchFamily="18" charset="0"/>
                <a:cs typeface="Times New Roman" panose="02020603050405020304" pitchFamily="18" charset="0"/>
              </a:rPr>
              <a:t>Expert Opinion on Drug Saf</a:t>
            </a:r>
            <a:r>
              <a:rPr lang="en-US" sz="3200" i="1" dirty="0">
                <a:solidFill>
                  <a:srgbClr val="3333FF"/>
                </a:solidFill>
                <a:latin typeface="Times New Roman" panose="02020603050405020304" pitchFamily="18" charset="0"/>
                <a:cs typeface="Times New Roman" panose="02020603050405020304" pitchFamily="18" charset="0"/>
              </a:rPr>
              <a:t>ety,</a:t>
            </a:r>
            <a:r>
              <a:rPr lang="en-US" sz="3200" i="1" u="none" strike="noStrike" dirty="0">
                <a:solidFill>
                  <a:srgbClr val="3333FF"/>
                </a:solidFill>
                <a:effectLst/>
                <a:latin typeface="Times New Roman" panose="02020603050405020304" pitchFamily="18" charset="0"/>
                <a:cs typeface="Times New Roman" panose="02020603050405020304" pitchFamily="18" charset="0"/>
              </a:rPr>
              <a:t> </a:t>
            </a:r>
            <a:r>
              <a:rPr lang="en-US" sz="3200" i="0" u="none" strike="noStrike" dirty="0">
                <a:solidFill>
                  <a:srgbClr val="3333FF"/>
                </a:solidFill>
                <a:effectLst/>
                <a:latin typeface="Times New Roman" panose="02020603050405020304" pitchFamily="18" charset="0"/>
                <a:cs typeface="Times New Roman" panose="02020603050405020304" pitchFamily="18" charset="0"/>
              </a:rPr>
              <a:t>2019</a:t>
            </a:r>
            <a:r>
              <a:rPr lang="en-US" sz="3200" dirty="0">
                <a:solidFill>
                  <a:srgbClr val="3333FF"/>
                </a:solidFill>
                <a:latin typeface="Times New Roman" panose="02020603050405020304" pitchFamily="18" charset="0"/>
                <a:cs typeface="Times New Roman" panose="02020603050405020304" pitchFamily="18" charset="0"/>
              </a:rPr>
              <a:t>)</a:t>
            </a:r>
          </a:p>
          <a:p>
            <a:pPr marL="12700" marR="5080" algn="ctr"/>
            <a:endParaRPr lang="en-US" sz="3200" dirty="0">
              <a:solidFill>
                <a:srgbClr val="3333FF"/>
              </a:solidFill>
              <a:latin typeface="Times New Roman" panose="02020603050405020304" pitchFamily="18" charset="0"/>
              <a:cs typeface="Times New Roman" panose="02020603050405020304" pitchFamily="18" charset="0"/>
            </a:endParaRPr>
          </a:p>
          <a:p>
            <a:pPr marL="12700" marR="5080" algn="ctr"/>
            <a:r>
              <a:rPr lang="en-US" sz="3200" dirty="0">
                <a:solidFill>
                  <a:srgbClr val="3333FF"/>
                </a:solidFill>
                <a:latin typeface="Times New Roman" panose="02020603050405020304" pitchFamily="18" charset="0"/>
                <a:cs typeface="Times New Roman" panose="02020603050405020304" pitchFamily="18" charset="0"/>
              </a:rPr>
              <a:t>2) </a:t>
            </a:r>
            <a:r>
              <a:rPr lang="en-US" sz="3200" dirty="0" err="1">
                <a:solidFill>
                  <a:srgbClr val="3333FF"/>
                </a:solidFill>
                <a:latin typeface="Times New Roman" panose="02020603050405020304" pitchFamily="18" charset="0"/>
                <a:cs typeface="Times New Roman" panose="02020603050405020304" pitchFamily="18" charset="0"/>
              </a:rPr>
              <a:t>Açaí</a:t>
            </a:r>
            <a:r>
              <a:rPr lang="en-US" sz="3200" dirty="0">
                <a:solidFill>
                  <a:srgbClr val="3333FF"/>
                </a:solidFill>
                <a:latin typeface="Times New Roman" panose="02020603050405020304" pitchFamily="18" charset="0"/>
                <a:cs typeface="Times New Roman" panose="02020603050405020304" pitchFamily="18" charset="0"/>
              </a:rPr>
              <a:t> compounds found to induce and inhibit CYP3A4</a:t>
            </a:r>
          </a:p>
          <a:p>
            <a:pPr marL="12700" marR="5080" algn="ctr"/>
            <a:r>
              <a:rPr lang="en-US" sz="3200" dirty="0">
                <a:solidFill>
                  <a:srgbClr val="3333FF"/>
                </a:solidFill>
                <a:latin typeface="Times New Roman" panose="02020603050405020304" pitchFamily="18" charset="0"/>
                <a:cs typeface="Times New Roman" panose="02020603050405020304" pitchFamily="18" charset="0"/>
              </a:rPr>
              <a:t>(Zhang, et al., </a:t>
            </a:r>
            <a:r>
              <a:rPr lang="en-US" sz="3200" i="1" dirty="0">
                <a:solidFill>
                  <a:srgbClr val="3333FF"/>
                </a:solidFill>
                <a:latin typeface="Times New Roman" panose="02020603050405020304" pitchFamily="18" charset="0"/>
                <a:cs typeface="Times New Roman" panose="02020603050405020304" pitchFamily="18" charset="0"/>
              </a:rPr>
              <a:t>Phytomedicine, </a:t>
            </a:r>
            <a:r>
              <a:rPr lang="en-US" sz="3200" dirty="0">
                <a:solidFill>
                  <a:srgbClr val="3333FF"/>
                </a:solidFill>
                <a:latin typeface="Times New Roman" panose="02020603050405020304" pitchFamily="18" charset="0"/>
                <a:cs typeface="Times New Roman" panose="02020603050405020304" pitchFamily="18" charset="0"/>
              </a:rPr>
              <a:t>2019)</a:t>
            </a:r>
          </a:p>
          <a:p>
            <a:pPr marL="12700" marR="5080" algn="ctr"/>
            <a:endParaRPr lang="en-US" sz="3200" dirty="0">
              <a:solidFill>
                <a:srgbClr val="3333FF"/>
              </a:solidFill>
              <a:latin typeface="Times New Roman" panose="02020603050405020304" pitchFamily="18" charset="0"/>
              <a:cs typeface="Times New Roman" panose="02020603050405020304" pitchFamily="18" charset="0"/>
            </a:endParaRPr>
          </a:p>
        </p:txBody>
      </p:sp>
      <p:sp>
        <p:nvSpPr>
          <p:cNvPr id="25" name="Title 1">
            <a:extLst>
              <a:ext uri="{FF2B5EF4-FFF2-40B4-BE49-F238E27FC236}">
                <a16:creationId xmlns:a16="http://schemas.microsoft.com/office/drawing/2014/main" id="{31F1A47D-D31A-4852-9A56-4C72FAB0237B}"/>
              </a:ext>
            </a:extLst>
          </p:cNvPr>
          <p:cNvSpPr txBox="1">
            <a:spLocks/>
          </p:cNvSpPr>
          <p:nvPr/>
        </p:nvSpPr>
        <p:spPr>
          <a:xfrm>
            <a:off x="0" y="14819"/>
            <a:ext cx="14643295" cy="718550"/>
          </a:xfrm>
          <a:prstGeom prst="rect">
            <a:avLst/>
          </a:prstGeom>
          <a:solidFill>
            <a:schemeClr val="tx2">
              <a:lumMod val="50000"/>
            </a:schemeClr>
          </a:solidFill>
        </p:spPr>
        <p:txBody>
          <a:bodyPr wrap="square" lIns="0" tIns="0" rIns="0" bIns="0">
            <a:normAutofit/>
          </a:bodyPr>
          <a:lstStyle>
            <a:lvl1pPr>
              <a:defRPr sz="7200" b="0" i="0">
                <a:solidFill>
                  <a:srgbClr val="00223F"/>
                </a:solidFill>
                <a:latin typeface="Obvia-Medium"/>
                <a:ea typeface="+mj-ea"/>
                <a:cs typeface="Obvia-Medium"/>
              </a:defRPr>
            </a:lvl1pPr>
          </a:lstStyle>
          <a:p>
            <a:pPr algn="ctr"/>
            <a:r>
              <a:rPr lang="en-US" sz="4320" b="1" kern="0" dirty="0">
                <a:solidFill>
                  <a:srgbClr val="FFFF00"/>
                </a:solidFill>
                <a:latin typeface="Times New Roman" panose="02020603050405020304" pitchFamily="18" charset="0"/>
                <a:cs typeface="Times New Roman" panose="02020603050405020304" pitchFamily="18" charset="0"/>
              </a:rPr>
              <a:t>PREVIOUS DATA</a:t>
            </a:r>
          </a:p>
        </p:txBody>
      </p:sp>
    </p:spTree>
    <p:extLst>
      <p:ext uri="{BB962C8B-B14F-4D97-AF65-F5344CB8AC3E}">
        <p14:creationId xmlns:p14="http://schemas.microsoft.com/office/powerpoint/2010/main" val="3136158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A11A43-F612-5011-10C9-D608AD8C19F8}"/>
              </a:ext>
            </a:extLst>
          </p:cNvPr>
          <p:cNvSpPr>
            <a:spLocks noGrp="1"/>
          </p:cNvSpPr>
          <p:nvPr>
            <p:ph type="body" idx="1"/>
          </p:nvPr>
        </p:nvSpPr>
        <p:spPr>
          <a:xfrm>
            <a:off x="340518" y="1066800"/>
            <a:ext cx="13949363" cy="6401753"/>
          </a:xfrm>
        </p:spPr>
        <p:txBody>
          <a:bodyPr/>
          <a:lstStyle/>
          <a:p>
            <a:pPr marL="12700" marR="5080" algn="ctr"/>
            <a:r>
              <a:rPr lang="en-US" sz="3200" u="sng" dirty="0">
                <a:solidFill>
                  <a:srgbClr val="3333FF"/>
                </a:solidFill>
                <a:latin typeface="Times New Roman" panose="02020603050405020304" pitchFamily="18" charset="0"/>
                <a:cs typeface="Times New Roman" panose="02020603050405020304" pitchFamily="18" charset="0"/>
              </a:rPr>
              <a:t>Reported in the literature:</a:t>
            </a:r>
          </a:p>
          <a:p>
            <a:pPr marL="469900" marR="5080" indent="-457200" algn="l">
              <a:buFontTx/>
              <a:buChar char="-"/>
            </a:pPr>
            <a:r>
              <a:rPr lang="en-US" sz="3200" dirty="0">
                <a:solidFill>
                  <a:srgbClr val="3333FF"/>
                </a:solidFill>
                <a:latin typeface="Times New Roman" panose="02020603050405020304" pitchFamily="18" charset="0"/>
                <a:cs typeface="Times New Roman" panose="02020603050405020304" pitchFamily="18" charset="0"/>
              </a:rPr>
              <a:t>AEs with concomitant use of non-CYP3A4 mediated anti-cancer drugs</a:t>
            </a:r>
          </a:p>
          <a:p>
            <a:pPr marL="469900" marR="5080" indent="-457200" algn="l">
              <a:buFontTx/>
              <a:buChar char="-"/>
            </a:pPr>
            <a:r>
              <a:rPr lang="en-US" sz="3200" dirty="0">
                <a:solidFill>
                  <a:srgbClr val="3333FF"/>
                </a:solidFill>
                <a:latin typeface="Times New Roman" panose="02020603050405020304" pitchFamily="18" charset="0"/>
                <a:cs typeface="Times New Roman" panose="02020603050405020304" pitchFamily="18" charset="0"/>
              </a:rPr>
              <a:t>OATP drug transporters are potential mediators of anti-cancer drugs</a:t>
            </a:r>
          </a:p>
          <a:p>
            <a:pPr marL="469900" marR="5080" indent="-457200" algn="l">
              <a:buFontTx/>
              <a:buChar char="-"/>
            </a:pPr>
            <a:r>
              <a:rPr lang="en-US" sz="3200" dirty="0">
                <a:solidFill>
                  <a:srgbClr val="3333FF"/>
                </a:solidFill>
                <a:latin typeface="Times New Roman" panose="02020603050405020304" pitchFamily="18" charset="0"/>
                <a:cs typeface="Times New Roman" panose="02020603050405020304" pitchFamily="18" charset="0"/>
              </a:rPr>
              <a:t>Some anti-cancer drugs have been found to inhibit drug transporters</a:t>
            </a:r>
          </a:p>
          <a:p>
            <a:pPr marL="12700" marR="5080" algn="ctr"/>
            <a:endParaRPr lang="en-US" sz="3200" b="1" dirty="0">
              <a:solidFill>
                <a:srgbClr val="3333FF"/>
              </a:solidFill>
              <a:latin typeface="Times New Roman" panose="02020603050405020304" pitchFamily="18" charset="0"/>
              <a:cs typeface="Times New Roman" panose="02020603050405020304" pitchFamily="18" charset="0"/>
            </a:endParaRPr>
          </a:p>
          <a:p>
            <a:pPr marL="12700" marR="5080" algn="ctr"/>
            <a:r>
              <a:rPr lang="en-US" sz="3200" b="1" dirty="0">
                <a:solidFill>
                  <a:srgbClr val="3333FF"/>
                </a:solidFill>
                <a:latin typeface="Times New Roman" panose="02020603050405020304" pitchFamily="18" charset="0"/>
                <a:cs typeface="Times New Roman" panose="02020603050405020304" pitchFamily="18" charset="0"/>
              </a:rPr>
              <a:t>Hypothesis: In primary human hepatocytes, </a:t>
            </a:r>
            <a:r>
              <a:rPr lang="en-US" sz="3200" b="1" dirty="0" err="1">
                <a:solidFill>
                  <a:srgbClr val="3333FF"/>
                </a:solidFill>
                <a:latin typeface="Times New Roman" panose="02020603050405020304" pitchFamily="18" charset="0"/>
                <a:cs typeface="Times New Roman" panose="02020603050405020304" pitchFamily="18" charset="0"/>
              </a:rPr>
              <a:t>açaí</a:t>
            </a:r>
            <a:r>
              <a:rPr lang="en-US" sz="3200" b="1" dirty="0">
                <a:solidFill>
                  <a:srgbClr val="3333FF"/>
                </a:solidFill>
                <a:latin typeface="Times New Roman" panose="02020603050405020304" pitchFamily="18" charset="0"/>
                <a:cs typeface="Times New Roman" panose="02020603050405020304" pitchFamily="18" charset="0"/>
              </a:rPr>
              <a:t> extracts will:</a:t>
            </a:r>
          </a:p>
          <a:p>
            <a:pPr marL="12700" marR="5080" algn="ctr"/>
            <a:r>
              <a:rPr lang="en-IN" sz="3200" b="1" dirty="0">
                <a:solidFill>
                  <a:srgbClr val="3333FF"/>
                </a:solidFill>
                <a:latin typeface="Times New Roman" panose="02020603050405020304" pitchFamily="18" charset="0"/>
                <a:cs typeface="Times New Roman" panose="02020603050405020304" pitchFamily="18" charset="0"/>
              </a:rPr>
              <a:t>1) </a:t>
            </a:r>
            <a:r>
              <a:rPr lang="en-US" sz="3200" b="1" dirty="0">
                <a:solidFill>
                  <a:srgbClr val="3333FF"/>
                </a:solidFill>
                <a:latin typeface="Times New Roman" panose="02020603050405020304" pitchFamily="18" charset="0"/>
                <a:cs typeface="Times New Roman" panose="02020603050405020304" pitchFamily="18" charset="0"/>
              </a:rPr>
              <a:t>induce CYP mRNA</a:t>
            </a:r>
          </a:p>
          <a:p>
            <a:pPr marL="12700" marR="5080" algn="ctr"/>
            <a:r>
              <a:rPr lang="en-US" sz="3200" b="1" dirty="0">
                <a:solidFill>
                  <a:srgbClr val="3333FF"/>
                </a:solidFill>
                <a:latin typeface="Times New Roman" panose="02020603050405020304" pitchFamily="18" charset="0"/>
                <a:cs typeface="Times New Roman" panose="02020603050405020304" pitchFamily="18" charset="0"/>
              </a:rPr>
              <a:t>2) induce drug transporters</a:t>
            </a:r>
          </a:p>
          <a:p>
            <a:pPr marL="12700" marR="5080" algn="ctr"/>
            <a:endParaRPr lang="en-US" sz="3200" dirty="0">
              <a:solidFill>
                <a:srgbClr val="3333FF"/>
              </a:solidFill>
              <a:latin typeface="Times New Roman" panose="02020603050405020304" pitchFamily="18" charset="0"/>
              <a:cs typeface="Times New Roman" panose="02020603050405020304" pitchFamily="18" charset="0"/>
            </a:endParaRPr>
          </a:p>
          <a:p>
            <a:pPr marL="12700" marR="5080" algn="l"/>
            <a:r>
              <a:rPr lang="en-US" sz="3200" dirty="0">
                <a:solidFill>
                  <a:srgbClr val="3333FF"/>
                </a:solidFill>
                <a:latin typeface="Times New Roman" panose="02020603050405020304" pitchFamily="18" charset="0"/>
                <a:cs typeface="Times New Roman" panose="02020603050405020304" pitchFamily="18" charset="0"/>
              </a:rPr>
              <a:t>Utilized our sandwich-cultured primary human hepatocyte assay to determine:</a:t>
            </a:r>
          </a:p>
          <a:p>
            <a:pPr marL="1441450" marR="5080" lvl="2" indent="-514350" algn="l">
              <a:buAutoNum type="alphaLcParenR"/>
            </a:pPr>
            <a:r>
              <a:rPr lang="en-US" sz="3200" dirty="0">
                <a:solidFill>
                  <a:srgbClr val="3333FF"/>
                </a:solidFill>
                <a:latin typeface="Times New Roman" panose="02020603050405020304" pitchFamily="18" charset="0"/>
                <a:cs typeface="Times New Roman" panose="02020603050405020304" pitchFamily="18" charset="0"/>
              </a:rPr>
              <a:t>Potential cytotoxicity</a:t>
            </a:r>
          </a:p>
          <a:p>
            <a:pPr marL="1441450" marR="5080" lvl="2" indent="-514350" algn="l">
              <a:buAutoNum type="alphaLcParenR"/>
            </a:pPr>
            <a:r>
              <a:rPr lang="en-US" sz="3200" dirty="0">
                <a:solidFill>
                  <a:srgbClr val="3333FF"/>
                </a:solidFill>
                <a:latin typeface="Times New Roman" panose="02020603050405020304" pitchFamily="18" charset="0"/>
                <a:cs typeface="Times New Roman" panose="02020603050405020304" pitchFamily="18" charset="0"/>
              </a:rPr>
              <a:t>Potential induction of CYP mRNA (CYP3A4, CYP2B6, and CYP1A2)</a:t>
            </a:r>
          </a:p>
          <a:p>
            <a:pPr marL="1441450" marR="5080" lvl="2" indent="-514350" algn="l">
              <a:buAutoNum type="alphaLcParenR"/>
            </a:pPr>
            <a:r>
              <a:rPr lang="en-US" sz="3200" dirty="0">
                <a:solidFill>
                  <a:srgbClr val="3333FF"/>
                </a:solidFill>
                <a:latin typeface="Times New Roman" panose="02020603050405020304" pitchFamily="18" charset="0"/>
                <a:cs typeface="Times New Roman" panose="02020603050405020304" pitchFamily="18" charset="0"/>
              </a:rPr>
              <a:t>Potential induction of drug transporters (P-</a:t>
            </a:r>
            <a:r>
              <a:rPr lang="en-US" sz="3200" dirty="0" err="1">
                <a:solidFill>
                  <a:srgbClr val="3333FF"/>
                </a:solidFill>
                <a:latin typeface="Times New Roman" panose="02020603050405020304" pitchFamily="18" charset="0"/>
                <a:cs typeface="Times New Roman" panose="02020603050405020304" pitchFamily="18" charset="0"/>
              </a:rPr>
              <a:t>gp</a:t>
            </a:r>
            <a:r>
              <a:rPr lang="en-US" sz="3200" dirty="0">
                <a:solidFill>
                  <a:srgbClr val="3333FF"/>
                </a:solidFill>
                <a:latin typeface="Times New Roman" panose="02020603050405020304" pitchFamily="18" charset="0"/>
                <a:cs typeface="Times New Roman" panose="02020603050405020304" pitchFamily="18" charset="0"/>
              </a:rPr>
              <a:t>, OATP-1B1, and OATP-1B3)</a:t>
            </a:r>
            <a:endParaRPr lang="en-US" dirty="0"/>
          </a:p>
        </p:txBody>
      </p:sp>
      <p:sp>
        <p:nvSpPr>
          <p:cNvPr id="4" name="Title 1">
            <a:extLst>
              <a:ext uri="{FF2B5EF4-FFF2-40B4-BE49-F238E27FC236}">
                <a16:creationId xmlns:a16="http://schemas.microsoft.com/office/drawing/2014/main" id="{4274081B-CA04-14DB-0472-D6E3BE92C7E1}"/>
              </a:ext>
            </a:extLst>
          </p:cNvPr>
          <p:cNvSpPr txBox="1">
            <a:spLocks/>
          </p:cNvSpPr>
          <p:nvPr/>
        </p:nvSpPr>
        <p:spPr>
          <a:xfrm>
            <a:off x="0" y="14819"/>
            <a:ext cx="14643295" cy="718550"/>
          </a:xfrm>
          <a:prstGeom prst="rect">
            <a:avLst/>
          </a:prstGeom>
          <a:solidFill>
            <a:schemeClr val="tx2">
              <a:lumMod val="50000"/>
            </a:schemeClr>
          </a:solidFill>
        </p:spPr>
        <p:txBody>
          <a:bodyPr wrap="square" lIns="0" tIns="0" rIns="0" bIns="0">
            <a:normAutofit/>
          </a:bodyPr>
          <a:lstStyle>
            <a:lvl1pPr>
              <a:defRPr sz="7200" b="0" i="0">
                <a:solidFill>
                  <a:srgbClr val="00223F"/>
                </a:solidFill>
                <a:latin typeface="Obvia-Medium"/>
                <a:ea typeface="+mj-ea"/>
                <a:cs typeface="Obvia-Medium"/>
              </a:defRPr>
            </a:lvl1pPr>
          </a:lstStyle>
          <a:p>
            <a:pPr algn="ctr"/>
            <a:r>
              <a:rPr lang="en-US" sz="4320" b="1" kern="0" dirty="0">
                <a:solidFill>
                  <a:srgbClr val="FFFF00"/>
                </a:solidFill>
                <a:latin typeface="Times New Roman" panose="02020603050405020304" pitchFamily="18" charset="0"/>
                <a:cs typeface="Times New Roman" panose="02020603050405020304" pitchFamily="18" charset="0"/>
              </a:rPr>
              <a:t>HYPOTHESIS</a:t>
            </a:r>
          </a:p>
        </p:txBody>
      </p:sp>
    </p:spTree>
    <p:extLst>
      <p:ext uri="{BB962C8B-B14F-4D97-AF65-F5344CB8AC3E}">
        <p14:creationId xmlns:p14="http://schemas.microsoft.com/office/powerpoint/2010/main" val="1770933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appliance, kitchen appliance&#10;&#10;Description automatically generated">
            <a:extLst>
              <a:ext uri="{FF2B5EF4-FFF2-40B4-BE49-F238E27FC236}">
                <a16:creationId xmlns:a16="http://schemas.microsoft.com/office/drawing/2014/main" id="{8A058BA8-3E67-904A-B640-828F6A9B5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2939" y="5183284"/>
            <a:ext cx="2468880" cy="2468880"/>
          </a:xfrm>
          <a:prstGeom prst="rect">
            <a:avLst/>
          </a:prstGeom>
        </p:spPr>
      </p:pic>
      <p:sp>
        <p:nvSpPr>
          <p:cNvPr id="2" name="Title 1"/>
          <p:cNvSpPr>
            <a:spLocks noGrp="1"/>
          </p:cNvSpPr>
          <p:nvPr>
            <p:ph type="title"/>
          </p:nvPr>
        </p:nvSpPr>
        <p:spPr>
          <a:xfrm>
            <a:off x="37700" y="12154"/>
            <a:ext cx="14630400" cy="1241603"/>
          </a:xfrm>
        </p:spPr>
        <p:txBody>
          <a:bodyPr>
            <a:normAutofit/>
          </a:bodyPr>
          <a:lstStyle/>
          <a:p>
            <a:pPr algn="ctr"/>
            <a:r>
              <a:rPr lang="en-US" b="1" dirty="0">
                <a:latin typeface="Times New Roman" panose="02020603050405020304" pitchFamily="18" charset="0"/>
                <a:cs typeface="Times New Roman" panose="02020603050405020304" pitchFamily="18" charset="0"/>
              </a:rPr>
              <a:t>Induction Assay</a:t>
            </a:r>
          </a:p>
        </p:txBody>
      </p:sp>
      <p:grpSp>
        <p:nvGrpSpPr>
          <p:cNvPr id="43" name="Group 42">
            <a:extLst>
              <a:ext uri="{FF2B5EF4-FFF2-40B4-BE49-F238E27FC236}">
                <a16:creationId xmlns:a16="http://schemas.microsoft.com/office/drawing/2014/main" id="{5F890372-4379-49D5-AB76-469D913AB7D0}"/>
              </a:ext>
            </a:extLst>
          </p:cNvPr>
          <p:cNvGrpSpPr/>
          <p:nvPr/>
        </p:nvGrpSpPr>
        <p:grpSpPr>
          <a:xfrm>
            <a:off x="237624" y="1548886"/>
            <a:ext cx="14444195" cy="6577700"/>
            <a:chOff x="13988005" y="9733220"/>
            <a:chExt cx="20057398" cy="10010687"/>
          </a:xfrm>
        </p:grpSpPr>
        <p:sp>
          <p:nvSpPr>
            <p:cNvPr id="45" name="Rounded Rectangle 390">
              <a:extLst>
                <a:ext uri="{FF2B5EF4-FFF2-40B4-BE49-F238E27FC236}">
                  <a16:creationId xmlns:a16="http://schemas.microsoft.com/office/drawing/2014/main" id="{C8BE3B23-7C1F-4F7C-B9BB-3180AB865821}"/>
                </a:ext>
              </a:extLst>
            </p:cNvPr>
            <p:cNvSpPr/>
            <p:nvPr/>
          </p:nvSpPr>
          <p:spPr>
            <a:xfrm>
              <a:off x="13988005" y="9733220"/>
              <a:ext cx="9624124" cy="1164788"/>
            </a:xfrm>
            <a:prstGeom prst="roundRect">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920" dirty="0" err="1">
                  <a:latin typeface="Times New Roman" panose="02020603050405020304" pitchFamily="18" charset="0"/>
                  <a:cs typeface="Times New Roman" panose="02020603050405020304" pitchFamily="18" charset="0"/>
                </a:rPr>
                <a:t>Açaí</a:t>
              </a:r>
              <a:r>
                <a:rPr lang="en-US" sz="1920" dirty="0">
                  <a:latin typeface="Times New Roman" panose="02020603050405020304" pitchFamily="18" charset="0"/>
                  <a:cs typeface="Times New Roman" panose="02020603050405020304" pitchFamily="18" charset="0"/>
                </a:rPr>
                <a:t> extracts (MRAQ, MRAC, MRET, MRME, F3AC, F4AC, F4ME)</a:t>
              </a:r>
            </a:p>
          </p:txBody>
        </p:sp>
        <p:sp>
          <p:nvSpPr>
            <p:cNvPr id="46" name="Rounded Rectangle 391">
              <a:extLst>
                <a:ext uri="{FF2B5EF4-FFF2-40B4-BE49-F238E27FC236}">
                  <a16:creationId xmlns:a16="http://schemas.microsoft.com/office/drawing/2014/main" id="{08602CF2-6F2F-4BD3-ACA1-E866B9A16349}"/>
                </a:ext>
              </a:extLst>
            </p:cNvPr>
            <p:cNvSpPr/>
            <p:nvPr/>
          </p:nvSpPr>
          <p:spPr>
            <a:xfrm>
              <a:off x="13988017" y="11459014"/>
              <a:ext cx="9624115" cy="941806"/>
            </a:xfrm>
            <a:prstGeom prst="roundRect">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920" dirty="0">
                  <a:latin typeface="Times New Roman" panose="02020603050405020304" pitchFamily="18" charset="0"/>
                  <a:cs typeface="Times New Roman" panose="02020603050405020304" pitchFamily="18" charset="0"/>
                </a:rPr>
                <a:t>Dissolved in 85% H</a:t>
              </a:r>
              <a:r>
                <a:rPr lang="en-US" sz="1920" baseline="-25000" dirty="0">
                  <a:latin typeface="Times New Roman" panose="02020603050405020304" pitchFamily="18" charset="0"/>
                  <a:cs typeface="Times New Roman" panose="02020603050405020304" pitchFamily="18" charset="0"/>
                </a:rPr>
                <a:t>2</a:t>
              </a:r>
              <a:r>
                <a:rPr lang="en-US" sz="1920" dirty="0">
                  <a:latin typeface="Times New Roman" panose="02020603050405020304" pitchFamily="18" charset="0"/>
                  <a:cs typeface="Times New Roman" panose="02020603050405020304" pitchFamily="18" charset="0"/>
                </a:rPr>
                <a:t>O : 15% ACN</a:t>
              </a:r>
            </a:p>
            <a:p>
              <a:pPr algn="ctr"/>
              <a:r>
                <a:rPr lang="en-US" sz="1920" dirty="0">
                  <a:latin typeface="Times New Roman" panose="02020603050405020304" pitchFamily="18" charset="0"/>
                  <a:cs typeface="Times New Roman" panose="02020603050405020304" pitchFamily="18" charset="0"/>
                </a:rPr>
                <a:t>Sterile filtered</a:t>
              </a:r>
            </a:p>
          </p:txBody>
        </p:sp>
        <p:sp>
          <p:nvSpPr>
            <p:cNvPr id="47" name="Rounded Rectangle 392">
              <a:extLst>
                <a:ext uri="{FF2B5EF4-FFF2-40B4-BE49-F238E27FC236}">
                  <a16:creationId xmlns:a16="http://schemas.microsoft.com/office/drawing/2014/main" id="{6BBC07B5-F80D-4DC1-B274-C3D61AE28859}"/>
                </a:ext>
              </a:extLst>
            </p:cNvPr>
            <p:cNvSpPr/>
            <p:nvPr/>
          </p:nvSpPr>
          <p:spPr>
            <a:xfrm>
              <a:off x="13988016" y="14535296"/>
              <a:ext cx="9624123" cy="1025467"/>
            </a:xfrm>
            <a:prstGeom prst="roundRect">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920" dirty="0">
                  <a:latin typeface="Times New Roman" panose="02020603050405020304" pitchFamily="18" charset="0"/>
                  <a:cs typeface="Times New Roman" panose="02020603050405020304" pitchFamily="18" charset="0"/>
                </a:rPr>
                <a:t>Treatment of sandwich-cultured primary human hepatocytes (SHCC)  with controls or samples at 37°C for 24 hours</a:t>
              </a:r>
            </a:p>
          </p:txBody>
        </p:sp>
        <p:sp>
          <p:nvSpPr>
            <p:cNvPr id="48" name="Rounded Rectangle 393">
              <a:extLst>
                <a:ext uri="{FF2B5EF4-FFF2-40B4-BE49-F238E27FC236}">
                  <a16:creationId xmlns:a16="http://schemas.microsoft.com/office/drawing/2014/main" id="{40254C99-5991-40BD-88BE-9A6C59A2880B}"/>
                </a:ext>
              </a:extLst>
            </p:cNvPr>
            <p:cNvSpPr/>
            <p:nvPr/>
          </p:nvSpPr>
          <p:spPr>
            <a:xfrm>
              <a:off x="13988009" y="16045717"/>
              <a:ext cx="9624123" cy="644461"/>
            </a:xfrm>
            <a:prstGeom prst="roundRect">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920" dirty="0">
                  <a:latin typeface="Times New Roman" panose="02020603050405020304" pitchFamily="18" charset="0"/>
                  <a:cs typeface="Times New Roman" panose="02020603050405020304" pitchFamily="18" charset="0"/>
                </a:rPr>
                <a:t>Total RNA extraction and isolation</a:t>
              </a:r>
            </a:p>
          </p:txBody>
        </p:sp>
        <p:cxnSp>
          <p:nvCxnSpPr>
            <p:cNvPr id="49" name="Straight Arrow Connector 48">
              <a:extLst>
                <a:ext uri="{FF2B5EF4-FFF2-40B4-BE49-F238E27FC236}">
                  <a16:creationId xmlns:a16="http://schemas.microsoft.com/office/drawing/2014/main" id="{0BBB5792-837F-44FD-87A2-2187FFFA660A}"/>
                </a:ext>
              </a:extLst>
            </p:cNvPr>
            <p:cNvCxnSpPr>
              <a:cxnSpLocks/>
            </p:cNvCxnSpPr>
            <p:nvPr/>
          </p:nvCxnSpPr>
          <p:spPr>
            <a:xfrm>
              <a:off x="18596830" y="12400820"/>
              <a:ext cx="0" cy="5680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BEBCA28-11AF-4F07-AFC5-C000EEBD8811}"/>
                </a:ext>
              </a:extLst>
            </p:cNvPr>
            <p:cNvCxnSpPr>
              <a:cxnSpLocks/>
            </p:cNvCxnSpPr>
            <p:nvPr/>
          </p:nvCxnSpPr>
          <p:spPr>
            <a:xfrm flipH="1">
              <a:off x="18596830" y="15560763"/>
              <a:ext cx="0" cy="4741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1BC4AA4-46E7-4C96-9C57-33C4F79F4539}"/>
                </a:ext>
              </a:extLst>
            </p:cNvPr>
            <p:cNvCxnSpPr>
              <a:cxnSpLocks/>
            </p:cNvCxnSpPr>
            <p:nvPr/>
          </p:nvCxnSpPr>
          <p:spPr>
            <a:xfrm flipH="1">
              <a:off x="18614158" y="16721335"/>
              <a:ext cx="390" cy="3518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ounded Rectangle 397">
              <a:extLst>
                <a:ext uri="{FF2B5EF4-FFF2-40B4-BE49-F238E27FC236}">
                  <a16:creationId xmlns:a16="http://schemas.microsoft.com/office/drawing/2014/main" id="{A471E97E-6F42-4385-B875-AE7E7AB83327}"/>
                </a:ext>
              </a:extLst>
            </p:cNvPr>
            <p:cNvSpPr/>
            <p:nvPr/>
          </p:nvSpPr>
          <p:spPr>
            <a:xfrm>
              <a:off x="13988007" y="17127149"/>
              <a:ext cx="9624123" cy="1252813"/>
            </a:xfrm>
            <a:prstGeom prst="roundRect">
              <a:avLst/>
            </a:prstGeom>
            <a:noFill/>
            <a:ln w="254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920" dirty="0">
                  <a:latin typeface="Times New Roman" panose="02020603050405020304" pitchFamily="18" charset="0"/>
                  <a:cs typeface="Times New Roman" panose="02020603050405020304" pitchFamily="18" charset="0"/>
                </a:rPr>
                <a:t>RNA-to-Ct kit used to directly analyze via qPCR and measure fold induction of CYP mRNA</a:t>
              </a:r>
            </a:p>
          </p:txBody>
        </p:sp>
        <p:sp>
          <p:nvSpPr>
            <p:cNvPr id="55" name="TextBox 54">
              <a:extLst>
                <a:ext uri="{FF2B5EF4-FFF2-40B4-BE49-F238E27FC236}">
                  <a16:creationId xmlns:a16="http://schemas.microsoft.com/office/drawing/2014/main" id="{E7D8CA5F-AAA0-4281-82E3-7A5279D9E08E}"/>
                </a:ext>
              </a:extLst>
            </p:cNvPr>
            <p:cNvSpPr txBox="1"/>
            <p:nvPr/>
          </p:nvSpPr>
          <p:spPr>
            <a:xfrm>
              <a:off x="24564232" y="16473462"/>
              <a:ext cx="4465092" cy="927451"/>
            </a:xfrm>
            <a:prstGeom prst="rect">
              <a:avLst/>
            </a:prstGeom>
            <a:noFill/>
          </p:spPr>
          <p:txBody>
            <a:bodyPr wrap="square" rtlCol="0">
              <a:spAutoFit/>
            </a:bodyPr>
            <a:lstStyle/>
            <a:p>
              <a:pPr algn="ctr"/>
              <a:r>
                <a:rPr lang="en-US" sz="1680" dirty="0">
                  <a:latin typeface="Times New Roman" panose="02020603050405020304" pitchFamily="18" charset="0"/>
                  <a:cs typeface="Times New Roman" panose="02020603050405020304" pitchFamily="18" charset="0"/>
                </a:rPr>
                <a:t>Hepatocyte cells viewed under compound light microscope</a:t>
              </a:r>
            </a:p>
          </p:txBody>
        </p:sp>
        <p:sp>
          <p:nvSpPr>
            <p:cNvPr id="58" name="TextBox 57">
              <a:extLst>
                <a:ext uri="{FF2B5EF4-FFF2-40B4-BE49-F238E27FC236}">
                  <a16:creationId xmlns:a16="http://schemas.microsoft.com/office/drawing/2014/main" id="{E3AACE88-83D6-4616-AF83-066994C437A2}"/>
                </a:ext>
              </a:extLst>
            </p:cNvPr>
            <p:cNvSpPr txBox="1"/>
            <p:nvPr/>
          </p:nvSpPr>
          <p:spPr>
            <a:xfrm>
              <a:off x="26511735" y="10916042"/>
              <a:ext cx="2032941" cy="533986"/>
            </a:xfrm>
            <a:prstGeom prst="rect">
              <a:avLst/>
            </a:prstGeom>
            <a:noFill/>
          </p:spPr>
          <p:txBody>
            <a:bodyPr wrap="square" rtlCol="0">
              <a:spAutoFit/>
            </a:bodyPr>
            <a:lstStyle/>
            <a:p>
              <a:endParaRPr lang="en-US" sz="1680" dirty="0">
                <a:latin typeface="Times New Roman" panose="02020603050405020304" pitchFamily="18" charset="0"/>
                <a:cs typeface="Times New Roman" panose="02020603050405020304" pitchFamily="18" charset="0"/>
              </a:endParaRPr>
            </a:p>
          </p:txBody>
        </p:sp>
        <p:cxnSp>
          <p:nvCxnSpPr>
            <p:cNvPr id="59" name="Elbow Connector 405">
              <a:extLst>
                <a:ext uri="{FF2B5EF4-FFF2-40B4-BE49-F238E27FC236}">
                  <a16:creationId xmlns:a16="http://schemas.microsoft.com/office/drawing/2014/main" id="{76F4AC8C-64AA-4092-A967-E584C8AECE9A}"/>
                </a:ext>
              </a:extLst>
            </p:cNvPr>
            <p:cNvCxnSpPr>
              <a:cxnSpLocks/>
              <a:stCxn id="52" idx="3"/>
            </p:cNvCxnSpPr>
            <p:nvPr/>
          </p:nvCxnSpPr>
          <p:spPr>
            <a:xfrm flipV="1">
              <a:off x="23612129" y="17507085"/>
              <a:ext cx="7723857" cy="246472"/>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376CBA3-60F9-4684-84EC-C57ACE20E9CA}"/>
                </a:ext>
              </a:extLst>
            </p:cNvPr>
            <p:cNvCxnSpPr>
              <a:cxnSpLocks/>
            </p:cNvCxnSpPr>
            <p:nvPr/>
          </p:nvCxnSpPr>
          <p:spPr>
            <a:xfrm>
              <a:off x="18596830" y="10916042"/>
              <a:ext cx="0" cy="5322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74CE476-2A85-4783-B0E5-69B9AF3041E7}"/>
                </a:ext>
              </a:extLst>
            </p:cNvPr>
            <p:cNvSpPr txBox="1"/>
            <p:nvPr/>
          </p:nvSpPr>
          <p:spPr>
            <a:xfrm>
              <a:off x="30617098" y="18816456"/>
              <a:ext cx="3428305" cy="927451"/>
            </a:xfrm>
            <a:prstGeom prst="rect">
              <a:avLst/>
            </a:prstGeom>
            <a:noFill/>
          </p:spPr>
          <p:txBody>
            <a:bodyPr wrap="square" rtlCol="0">
              <a:spAutoFit/>
            </a:bodyPr>
            <a:lstStyle/>
            <a:p>
              <a:r>
                <a:rPr lang="en-US" sz="1680" dirty="0" err="1">
                  <a:latin typeface="Times New Roman" panose="02020603050405020304" pitchFamily="18" charset="0"/>
                  <a:cs typeface="Times New Roman" panose="02020603050405020304" pitchFamily="18" charset="0"/>
                </a:rPr>
                <a:t>Analytik</a:t>
              </a:r>
              <a:r>
                <a:rPr lang="en-US" sz="1680" dirty="0">
                  <a:latin typeface="Times New Roman" panose="02020603050405020304" pitchFamily="18" charset="0"/>
                  <a:cs typeface="Times New Roman" panose="02020603050405020304" pitchFamily="18" charset="0"/>
                </a:rPr>
                <a:t>-Jena Q3 Tower Q-PCR Thermocycler</a:t>
              </a:r>
            </a:p>
          </p:txBody>
        </p:sp>
      </p:grpSp>
      <p:sp>
        <p:nvSpPr>
          <p:cNvPr id="17" name="Rounded Rectangle 16">
            <a:extLst>
              <a:ext uri="{FF2B5EF4-FFF2-40B4-BE49-F238E27FC236}">
                <a16:creationId xmlns:a16="http://schemas.microsoft.com/office/drawing/2014/main" id="{4523CD4E-5CE5-0449-B785-6C96C0675668}"/>
              </a:ext>
            </a:extLst>
          </p:cNvPr>
          <p:cNvSpPr/>
          <p:nvPr/>
        </p:nvSpPr>
        <p:spPr>
          <a:xfrm>
            <a:off x="237234" y="3674952"/>
            <a:ext cx="6930746" cy="64914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13D5D5D-D859-D043-B4A5-A9407E964033}"/>
              </a:ext>
            </a:extLst>
          </p:cNvPr>
          <p:cNvSpPr txBox="1"/>
          <p:nvPr/>
        </p:nvSpPr>
        <p:spPr>
          <a:xfrm>
            <a:off x="204196" y="3673801"/>
            <a:ext cx="6930746" cy="683264"/>
          </a:xfrm>
          <a:prstGeom prst="rect">
            <a:avLst/>
          </a:prstGeom>
          <a:noFill/>
        </p:spPr>
        <p:txBody>
          <a:bodyPr wrap="square" rtlCol="0">
            <a:spAutoFit/>
          </a:bodyPr>
          <a:lstStyle/>
          <a:p>
            <a:pPr algn="ctr"/>
            <a:r>
              <a:rPr lang="en-US" sz="1920" dirty="0">
                <a:latin typeface="Times New Roman" panose="02020603050405020304" pitchFamily="18" charset="0"/>
                <a:cs typeface="Times New Roman" panose="02020603050405020304" pitchFamily="18" charset="0"/>
              </a:rPr>
              <a:t>Thaw hepatocytes and determine viable cell count with Trypan Blue</a:t>
            </a:r>
          </a:p>
          <a:p>
            <a:pPr algn="ctr"/>
            <a:r>
              <a:rPr lang="en-US" sz="1920" dirty="0">
                <a:latin typeface="Times New Roman" panose="02020603050405020304" pitchFamily="18" charset="0"/>
                <a:cs typeface="Times New Roman" panose="02020603050405020304" pitchFamily="18" charset="0"/>
              </a:rPr>
              <a:t>Dilute in medium and evenly disperse in 48-well Collagen-I plate</a:t>
            </a:r>
          </a:p>
        </p:txBody>
      </p:sp>
      <p:cxnSp>
        <p:nvCxnSpPr>
          <p:cNvPr id="22" name="Straight Arrow Connector 21">
            <a:extLst>
              <a:ext uri="{FF2B5EF4-FFF2-40B4-BE49-F238E27FC236}">
                <a16:creationId xmlns:a16="http://schemas.microsoft.com/office/drawing/2014/main" id="{81306C9E-A027-A943-B48F-9E2031E08471}"/>
              </a:ext>
            </a:extLst>
          </p:cNvPr>
          <p:cNvCxnSpPr>
            <a:cxnSpLocks/>
          </p:cNvCxnSpPr>
          <p:nvPr/>
        </p:nvCxnSpPr>
        <p:spPr>
          <a:xfrm>
            <a:off x="3556637" y="4304044"/>
            <a:ext cx="0" cy="3840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5287764-D194-E441-A9C8-192C7940935B}"/>
              </a:ext>
            </a:extLst>
          </p:cNvPr>
          <p:cNvPicPr>
            <a:picLocks noChangeAspect="1"/>
          </p:cNvPicPr>
          <p:nvPr/>
        </p:nvPicPr>
        <p:blipFill rotWithShape="1">
          <a:blip r:embed="rId4">
            <a:extLst>
              <a:ext uri="{28A0092B-C50C-407E-A947-70E740481C1C}">
                <a14:useLocalDpi xmlns:a14="http://schemas.microsoft.com/office/drawing/2010/main" val="0"/>
              </a:ext>
            </a:extLst>
          </a:blip>
          <a:srcRect l="20179" t="7859" r="12117" b="689"/>
          <a:stretch/>
        </p:blipFill>
        <p:spPr>
          <a:xfrm>
            <a:off x="8175006" y="3020860"/>
            <a:ext cx="2894519" cy="2932365"/>
          </a:xfrm>
          <a:prstGeom prst="ellipse">
            <a:avLst/>
          </a:prstGeom>
        </p:spPr>
      </p:pic>
      <p:sp>
        <p:nvSpPr>
          <p:cNvPr id="33" name="Rounded Rectangle 32">
            <a:extLst>
              <a:ext uri="{FF2B5EF4-FFF2-40B4-BE49-F238E27FC236}">
                <a16:creationId xmlns:a16="http://schemas.microsoft.com/office/drawing/2014/main" id="{AB7856BB-146B-C047-9C9B-96E84182C881}"/>
              </a:ext>
            </a:extLst>
          </p:cNvPr>
          <p:cNvSpPr/>
          <p:nvPr/>
        </p:nvSpPr>
        <p:spPr>
          <a:xfrm>
            <a:off x="7315200" y="7171303"/>
            <a:ext cx="4648200" cy="101103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latin typeface="Times New Roman" panose="02020603050405020304" pitchFamily="18" charset="0"/>
              <a:cs typeface="Times New Roman" panose="02020603050405020304" pitchFamily="18" charset="0"/>
            </a:endParaRPr>
          </a:p>
        </p:txBody>
      </p:sp>
      <p:cxnSp>
        <p:nvCxnSpPr>
          <p:cNvPr id="64" name="Elbow Connector 405">
            <a:extLst>
              <a:ext uri="{FF2B5EF4-FFF2-40B4-BE49-F238E27FC236}">
                <a16:creationId xmlns:a16="http://schemas.microsoft.com/office/drawing/2014/main" id="{CED7BD07-38BC-4A40-ADF4-4F7367D15ED7}"/>
              </a:ext>
            </a:extLst>
          </p:cNvPr>
          <p:cNvCxnSpPr>
            <a:cxnSpLocks/>
            <a:stCxn id="47" idx="3"/>
          </p:cNvCxnSpPr>
          <p:nvPr/>
        </p:nvCxnSpPr>
        <p:spPr>
          <a:xfrm flipV="1">
            <a:off x="7168377" y="4748136"/>
            <a:ext cx="1007748" cy="292941"/>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D312CFA-F0D6-6149-B27E-85A638869012}"/>
              </a:ext>
            </a:extLst>
          </p:cNvPr>
          <p:cNvCxnSpPr>
            <a:cxnSpLocks/>
          </p:cNvCxnSpPr>
          <p:nvPr/>
        </p:nvCxnSpPr>
        <p:spPr>
          <a:xfrm>
            <a:off x="8458200" y="1914489"/>
            <a:ext cx="3005411" cy="921574"/>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E9B35F-A6CC-C547-8431-CF4294C639D0}"/>
              </a:ext>
            </a:extLst>
          </p:cNvPr>
          <p:cNvCxnSpPr>
            <a:stCxn id="45" idx="3"/>
          </p:cNvCxnSpPr>
          <p:nvPr/>
        </p:nvCxnSpPr>
        <p:spPr>
          <a:xfrm flipV="1">
            <a:off x="7168370" y="1931559"/>
            <a:ext cx="1295082" cy="1"/>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BA5E3E-F2F3-EC48-8004-1AA865DCA1F6}"/>
              </a:ext>
            </a:extLst>
          </p:cNvPr>
          <p:cNvCxnSpPr>
            <a:cxnSpLocks/>
          </p:cNvCxnSpPr>
          <p:nvPr/>
        </p:nvCxnSpPr>
        <p:spPr>
          <a:xfrm flipV="1">
            <a:off x="8458200" y="1537208"/>
            <a:ext cx="3665568" cy="377281"/>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E607C15A-348A-B94C-8E36-0A0154AA97A1}"/>
              </a:ext>
            </a:extLst>
          </p:cNvPr>
          <p:cNvSpPr txBox="1"/>
          <p:nvPr/>
        </p:nvSpPr>
        <p:spPr>
          <a:xfrm>
            <a:off x="7325660" y="7147857"/>
            <a:ext cx="4648199" cy="1077218"/>
          </a:xfrm>
          <a:prstGeom prst="rect">
            <a:avLst/>
          </a:prstGeom>
          <a:noFill/>
          <a:ln>
            <a:noFill/>
          </a:ln>
        </p:spPr>
        <p:txBody>
          <a:bodyPr wrap="square" rtlCol="0">
            <a:spAutoFit/>
          </a:bodyPr>
          <a:lstStyle/>
          <a:p>
            <a:pPr algn="just"/>
            <a:r>
              <a:rPr lang="en-US" sz="1600" dirty="0">
                <a:latin typeface="Times New Roman" panose="02020603050405020304" pitchFamily="18" charset="0"/>
                <a:cs typeface="Times New Roman" panose="02020603050405020304" pitchFamily="18" charset="0"/>
              </a:rPr>
              <a:t>Positive controls: 20</a:t>
            </a:r>
            <a:r>
              <a:rPr lang="el-GR" sz="1600" dirty="0">
                <a:latin typeface="Times New Roman" panose="02020603050405020304" pitchFamily="18" charset="0"/>
                <a:cs typeface="Times New Roman" panose="02020603050405020304" pitchFamily="18" charset="0"/>
              </a:rPr>
              <a:t>μ</a:t>
            </a:r>
            <a:r>
              <a:rPr lang="en-US" sz="1600" dirty="0">
                <a:latin typeface="Times New Roman" panose="02020603050405020304" pitchFamily="18" charset="0"/>
                <a:cs typeface="Times New Roman" panose="02020603050405020304" pitchFamily="18" charset="0"/>
              </a:rPr>
              <a:t>M rifampicin (CYP3A4 &amp; P-</a:t>
            </a:r>
            <a:r>
              <a:rPr lang="en-US" sz="1600" dirty="0" err="1">
                <a:latin typeface="Times New Roman" panose="02020603050405020304" pitchFamily="18" charset="0"/>
                <a:cs typeface="Times New Roman" panose="02020603050405020304" pitchFamily="18" charset="0"/>
              </a:rPr>
              <a:t>gp</a:t>
            </a:r>
            <a:r>
              <a:rPr lang="en-US" sz="1600" dirty="0">
                <a:latin typeface="Times New Roman" panose="02020603050405020304" pitchFamily="18" charset="0"/>
                <a:cs typeface="Times New Roman" panose="02020603050405020304" pitchFamily="18" charset="0"/>
              </a:rPr>
              <a:t>)</a:t>
            </a:r>
          </a:p>
          <a:p>
            <a:pPr algn="just"/>
            <a:r>
              <a:rPr lang="en-US" sz="1600" dirty="0">
                <a:latin typeface="Times New Roman" panose="02020603050405020304" pitchFamily="18" charset="0"/>
                <a:cs typeface="Times New Roman" panose="02020603050405020304" pitchFamily="18" charset="0"/>
              </a:rPr>
              <a:t>                              2mM phenobarbital (CYP2B6)</a:t>
            </a:r>
          </a:p>
          <a:p>
            <a:pPr algn="just"/>
            <a:r>
              <a:rPr lang="en-US" sz="1600" dirty="0">
                <a:latin typeface="Times New Roman" panose="02020603050405020304" pitchFamily="18" charset="0"/>
                <a:cs typeface="Times New Roman" panose="02020603050405020304" pitchFamily="18" charset="0"/>
              </a:rPr>
              <a:t>                             50µM omeprazole (CYP1A2)</a:t>
            </a:r>
          </a:p>
          <a:p>
            <a:r>
              <a:rPr lang="en-US" sz="1600" dirty="0">
                <a:latin typeface="Times New Roman" panose="02020603050405020304" pitchFamily="18" charset="0"/>
                <a:cs typeface="Times New Roman" panose="02020603050405020304" pitchFamily="18" charset="0"/>
              </a:rPr>
              <a:t>No known inducers for OATP-1B1 and OATP-1B3</a:t>
            </a:r>
          </a:p>
        </p:txBody>
      </p:sp>
      <p:pic>
        <p:nvPicPr>
          <p:cNvPr id="3" name="Picture 2" descr="Organic Acai Berry Powder">
            <a:extLst>
              <a:ext uri="{FF2B5EF4-FFF2-40B4-BE49-F238E27FC236}">
                <a16:creationId xmlns:a16="http://schemas.microsoft.com/office/drawing/2014/main" id="{D9292A9E-042A-D77D-64FD-86329D35A13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763" r="10663"/>
          <a:stretch/>
        </p:blipFill>
        <p:spPr bwMode="auto">
          <a:xfrm>
            <a:off x="11818758" y="28304"/>
            <a:ext cx="2834833" cy="2657655"/>
          </a:xfrm>
          <a:prstGeom prst="ellipse">
            <a:avLst/>
          </a:prstGeom>
          <a:noFill/>
          <a:extLst>
            <a:ext uri="{909E8E84-426E-40DD-AFC4-6F175D3DCCD1}">
              <a14:hiddenFill xmlns:a14="http://schemas.microsoft.com/office/drawing/2010/main">
                <a:solidFill>
                  <a:srgbClr val="FFFFFF"/>
                </a:solidFill>
              </a14:hiddenFill>
            </a:ext>
          </a:extLst>
        </p:spPr>
      </p:pic>
      <p:pic>
        <p:nvPicPr>
          <p:cNvPr id="4" name="Picture 4" descr="woot">
            <a:extLst>
              <a:ext uri="{FF2B5EF4-FFF2-40B4-BE49-F238E27FC236}">
                <a16:creationId xmlns:a16="http://schemas.microsoft.com/office/drawing/2014/main" id="{CFF29069-DDC8-07A3-7E5B-A7A604C7E59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488" t="-1358" r="26307" b="1358"/>
          <a:stretch/>
        </p:blipFill>
        <p:spPr bwMode="auto">
          <a:xfrm>
            <a:off x="11493155" y="2050534"/>
            <a:ext cx="1249763" cy="26475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Natrol Acai Berry Capsules Bottle">
            <a:extLst>
              <a:ext uri="{FF2B5EF4-FFF2-40B4-BE49-F238E27FC236}">
                <a16:creationId xmlns:a16="http://schemas.microsoft.com/office/drawing/2014/main" id="{CBF373A8-D0CF-8A2E-E694-81A94A9166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490288" y="1952154"/>
            <a:ext cx="2401887" cy="27980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10;&#10;Description automatically generated">
            <a:extLst>
              <a:ext uri="{FF2B5EF4-FFF2-40B4-BE49-F238E27FC236}">
                <a16:creationId xmlns:a16="http://schemas.microsoft.com/office/drawing/2014/main" id="{48AD08DE-D91A-C13C-77D8-DB85FCE9F4A7}"/>
              </a:ext>
            </a:extLst>
          </p:cNvPr>
          <p:cNvPicPr>
            <a:picLocks noChangeAspect="1"/>
          </p:cNvPicPr>
          <p:nvPr/>
        </p:nvPicPr>
        <p:blipFill rotWithShape="1">
          <a:blip r:embed="rId8">
            <a:extLst>
              <a:ext uri="{28A0092B-C50C-407E-A947-70E740481C1C}">
                <a14:useLocalDpi xmlns:a14="http://schemas.microsoft.com/office/drawing/2010/main" val="0"/>
              </a:ext>
            </a:extLst>
          </a:blip>
          <a:srcRect l="3568" t="8979" b="22270"/>
          <a:stretch/>
        </p:blipFill>
        <p:spPr>
          <a:xfrm>
            <a:off x="1229737" y="1359822"/>
            <a:ext cx="10923575" cy="5458968"/>
          </a:xfrm>
          <a:prstGeom prst="rect">
            <a:avLst/>
          </a:prstGeom>
        </p:spPr>
      </p:pic>
      <p:sp>
        <p:nvSpPr>
          <p:cNvPr id="8" name="TextBox 7">
            <a:extLst>
              <a:ext uri="{FF2B5EF4-FFF2-40B4-BE49-F238E27FC236}">
                <a16:creationId xmlns:a16="http://schemas.microsoft.com/office/drawing/2014/main" id="{C5D5D2CD-913A-143F-6F89-ACAC229ACF33}"/>
              </a:ext>
            </a:extLst>
          </p:cNvPr>
          <p:cNvSpPr txBox="1"/>
          <p:nvPr/>
        </p:nvSpPr>
        <p:spPr>
          <a:xfrm>
            <a:off x="1632502" y="7724817"/>
            <a:ext cx="4293814" cy="338554"/>
          </a:xfrm>
          <a:prstGeom prst="rect">
            <a:avLst/>
          </a:prstGeom>
          <a:noFill/>
          <a:ln w="38100">
            <a:noFill/>
          </a:ln>
        </p:spPr>
        <p:txBody>
          <a:bodyPr wrap="square">
            <a:spAutoFit/>
          </a:bodyPr>
          <a:lstStyle/>
          <a:p>
            <a:r>
              <a:rPr lang="en-US" sz="1600" dirty="0">
                <a:latin typeface="Times New Roman" panose="02020603050405020304" pitchFamily="18" charset="0"/>
                <a:cs typeface="Times New Roman" panose="02020603050405020304" pitchFamily="18" charset="0"/>
              </a:rPr>
              <a:t>Vehicle control:  85% H</a:t>
            </a:r>
            <a:r>
              <a:rPr lang="en-US" sz="1600" baseline="-25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O:15% ACN in medium</a:t>
            </a:r>
          </a:p>
        </p:txBody>
      </p:sp>
      <p:sp>
        <p:nvSpPr>
          <p:cNvPr id="9" name="Rounded Rectangle 8">
            <a:extLst>
              <a:ext uri="{FF2B5EF4-FFF2-40B4-BE49-F238E27FC236}">
                <a16:creationId xmlns:a16="http://schemas.microsoft.com/office/drawing/2014/main" id="{A178ADBC-4D22-BC12-91CB-A8B0F241355B}"/>
              </a:ext>
            </a:extLst>
          </p:cNvPr>
          <p:cNvSpPr/>
          <p:nvPr/>
        </p:nvSpPr>
        <p:spPr>
          <a:xfrm>
            <a:off x="1632502" y="7687316"/>
            <a:ext cx="4293814" cy="392266"/>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803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99940" y="-3199426"/>
            <a:ext cx="8229600" cy="1462948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773" y="0"/>
            <a:ext cx="10885015" cy="8229086"/>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79389" y="-2023008"/>
            <a:ext cx="5873477" cy="1463225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B7DB6CA-B324-8DFF-603F-281CB0CAB09C}"/>
              </a:ext>
            </a:extLst>
          </p:cNvPr>
          <p:cNvSpPr txBox="1">
            <a:spLocks/>
          </p:cNvSpPr>
          <p:nvPr/>
        </p:nvSpPr>
        <p:spPr>
          <a:xfrm>
            <a:off x="14567" y="5607"/>
            <a:ext cx="14643295" cy="718550"/>
          </a:xfrm>
          <a:prstGeom prst="rect">
            <a:avLst/>
          </a:prstGeom>
          <a:solidFill>
            <a:schemeClr val="tx2">
              <a:lumMod val="50000"/>
            </a:schemeClr>
          </a:solidFill>
        </p:spPr>
        <p:txBody>
          <a:bodyPr wrap="square" lIns="0" tIns="0" rIns="0" bIns="0">
            <a:normAutofit/>
          </a:bodyPr>
          <a:lstStyle>
            <a:lvl1pPr>
              <a:defRPr sz="7200" b="0" i="0">
                <a:solidFill>
                  <a:srgbClr val="00223F"/>
                </a:solidFill>
                <a:latin typeface="Obvia-Medium"/>
                <a:ea typeface="+mj-ea"/>
                <a:cs typeface="Obvia-Medium"/>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320" b="1" kern="0" dirty="0">
                <a:solidFill>
                  <a:srgbClr val="FFFF00"/>
                </a:solidFill>
                <a:latin typeface="Times New Roman" panose="02020603050405020304" pitchFamily="18" charset="0"/>
                <a:cs typeface="Times New Roman" panose="02020603050405020304" pitchFamily="18" charset="0"/>
              </a:rPr>
              <a:t>48-WELL ANALYSIS</a:t>
            </a:r>
            <a:endParaRPr kumimoji="0" lang="en-US" sz="432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pic>
        <p:nvPicPr>
          <p:cNvPr id="3" name="Picture 2" descr="Table&#10;&#10;Description automatically generated">
            <a:extLst>
              <a:ext uri="{FF2B5EF4-FFF2-40B4-BE49-F238E27FC236}">
                <a16:creationId xmlns:a16="http://schemas.microsoft.com/office/drawing/2014/main" id="{3ED45B24-EAC9-3482-958F-1216470C9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447800"/>
            <a:ext cx="13578194" cy="5105400"/>
          </a:xfrm>
          <a:prstGeom prst="rect">
            <a:avLst/>
          </a:prstGeom>
        </p:spPr>
      </p:pic>
      <p:sp>
        <p:nvSpPr>
          <p:cNvPr id="2" name="TextBox 1">
            <a:extLst>
              <a:ext uri="{FF2B5EF4-FFF2-40B4-BE49-F238E27FC236}">
                <a16:creationId xmlns:a16="http://schemas.microsoft.com/office/drawing/2014/main" id="{D33AB669-793A-41FD-59AE-A602A56E1BD5}"/>
              </a:ext>
            </a:extLst>
          </p:cNvPr>
          <p:cNvSpPr txBox="1"/>
          <p:nvPr/>
        </p:nvSpPr>
        <p:spPr>
          <a:xfrm>
            <a:off x="3097045" y="7032809"/>
            <a:ext cx="8942555" cy="646331"/>
          </a:xfrm>
          <a:prstGeom prst="rect">
            <a:avLst/>
          </a:prstGeom>
          <a:solidFill>
            <a:schemeClr val="bg1"/>
          </a:solidFill>
        </p:spPr>
        <p:txBody>
          <a:bodyPr wrap="square" rtlCol="0">
            <a:spAutoFit/>
          </a:bodyPr>
          <a:lstStyle/>
          <a:p>
            <a:r>
              <a:rPr lang="en-US" dirty="0"/>
              <a:t>Single-donor primary human hepatocytes (</a:t>
            </a:r>
            <a:r>
              <a:rPr lang="en-US" dirty="0" err="1"/>
              <a:t>BioIVT</a:t>
            </a:r>
            <a:r>
              <a:rPr lang="en-US" dirty="0"/>
              <a:t> – lot #RAS):  58-year old </a:t>
            </a:r>
            <a:r>
              <a:rPr lang="en-US" dirty="0" err="1"/>
              <a:t>caucasian</a:t>
            </a:r>
            <a:r>
              <a:rPr lang="en-US" dirty="0"/>
              <a:t> male</a:t>
            </a:r>
          </a:p>
          <a:p>
            <a:r>
              <a:rPr lang="en-US" dirty="0"/>
              <a:t>No prescription medications. No illicit drug use.  No regular tobacco use. Light social drinker.</a:t>
            </a:r>
          </a:p>
        </p:txBody>
      </p:sp>
    </p:spTree>
    <p:extLst>
      <p:ext uri="{BB962C8B-B14F-4D97-AF65-F5344CB8AC3E}">
        <p14:creationId xmlns:p14="http://schemas.microsoft.com/office/powerpoint/2010/main" val="2816568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18250</TotalTime>
  <Words>1641</Words>
  <Application>Microsoft Macintosh PowerPoint</Application>
  <PresentationFormat>Custom</PresentationFormat>
  <Paragraphs>203</Paragraphs>
  <Slides>19</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Cambria</vt:lpstr>
      <vt:lpstr>Helvetica Neue</vt:lpstr>
      <vt:lpstr>Obvia-Medium</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Induction Assay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 Option 1</dc:title>
  <dc:creator>Muralikrishnan Dhanasekaran</dc:creator>
  <cp:lastModifiedBy>Kelli McDonald</cp:lastModifiedBy>
  <cp:revision>86</cp:revision>
  <cp:lastPrinted>2021-03-27T23:18:47Z</cp:lastPrinted>
  <dcterms:created xsi:type="dcterms:W3CDTF">2019-07-09T20:01:48Z</dcterms:created>
  <dcterms:modified xsi:type="dcterms:W3CDTF">2023-04-24T15:41:49Z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2019-07-09T00:00:00Z</vt:filetime>
  </property>
  <property fmtid="{D5CDD505-2E9C-101B-9397-08002B2CF9AE}" pid="3" name="Creator">
    <vt:lpwstr>Adobe InDesign 14.0 (Macintosh)</vt:lpwstr>
  </property>
  <property fmtid="{D5CDD505-2E9C-101B-9397-08002B2CF9AE}" pid="4" name="LastSaved">
    <vt:filetime>2019-07-09T00:00:00Z</vt:filetime>
  </property>
</Properties>
</file>