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5"/>
  </p:notesMasterIdLst>
  <p:handoutMasterIdLst>
    <p:handoutMasterId r:id="rId56"/>
  </p:handoutMasterIdLst>
  <p:sldIdLst>
    <p:sldId id="567" r:id="rId5"/>
    <p:sldId id="815" r:id="rId6"/>
    <p:sldId id="823" r:id="rId7"/>
    <p:sldId id="799" r:id="rId8"/>
    <p:sldId id="800" r:id="rId9"/>
    <p:sldId id="716" r:id="rId10"/>
    <p:sldId id="827" r:id="rId11"/>
    <p:sldId id="832" r:id="rId12"/>
    <p:sldId id="830" r:id="rId13"/>
    <p:sldId id="833" r:id="rId14"/>
    <p:sldId id="836" r:id="rId15"/>
    <p:sldId id="835" r:id="rId16"/>
    <p:sldId id="845" r:id="rId17"/>
    <p:sldId id="748" r:id="rId18"/>
    <p:sldId id="749" r:id="rId19"/>
    <p:sldId id="777" r:id="rId20"/>
    <p:sldId id="786" r:id="rId21"/>
    <p:sldId id="787" r:id="rId22"/>
    <p:sldId id="819" r:id="rId23"/>
    <p:sldId id="809" r:id="rId24"/>
    <p:sldId id="783" r:id="rId25"/>
    <p:sldId id="784" r:id="rId26"/>
    <p:sldId id="785" r:id="rId27"/>
    <p:sldId id="781" r:id="rId28"/>
    <p:sldId id="782" r:id="rId29"/>
    <p:sldId id="838" r:id="rId30"/>
    <p:sldId id="837" r:id="rId31"/>
    <p:sldId id="840" r:id="rId32"/>
    <p:sldId id="574" r:id="rId33"/>
    <p:sldId id="826" r:id="rId34"/>
    <p:sldId id="829" r:id="rId35"/>
    <p:sldId id="828" r:id="rId36"/>
    <p:sldId id="842" r:id="rId37"/>
    <p:sldId id="843" r:id="rId38"/>
    <p:sldId id="846" r:id="rId39"/>
    <p:sldId id="805" r:id="rId40"/>
    <p:sldId id="806" r:id="rId41"/>
    <p:sldId id="841" r:id="rId42"/>
    <p:sldId id="818" r:id="rId43"/>
    <p:sldId id="820" r:id="rId44"/>
    <p:sldId id="813" r:id="rId45"/>
    <p:sldId id="803" r:id="rId46"/>
    <p:sldId id="762" r:id="rId47"/>
    <p:sldId id="719" r:id="rId48"/>
    <p:sldId id="766" r:id="rId49"/>
    <p:sldId id="721" r:id="rId50"/>
    <p:sldId id="722" r:id="rId51"/>
    <p:sldId id="825" r:id="rId52"/>
    <p:sldId id="795" r:id="rId53"/>
    <p:sldId id="575" r:id="rId5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Georgi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Georgi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Georgi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Georgi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Georgia" charset="0"/>
        <a:ea typeface="ＭＳ Ｐゴシック" charset="0"/>
        <a:cs typeface="ＭＳ Ｐゴシック" charset="0"/>
      </a:defRPr>
    </a:lvl5pPr>
    <a:lvl6pPr marL="2286000" algn="l" defTabSz="457200" rtl="0" eaLnBrk="1" latinLnBrk="0" hangingPunct="1">
      <a:defRPr kern="1200">
        <a:solidFill>
          <a:schemeClr val="tx1"/>
        </a:solidFill>
        <a:latin typeface="Georgia" charset="0"/>
        <a:ea typeface="ＭＳ Ｐゴシック" charset="0"/>
        <a:cs typeface="ＭＳ Ｐゴシック" charset="0"/>
      </a:defRPr>
    </a:lvl6pPr>
    <a:lvl7pPr marL="2743200" algn="l" defTabSz="457200" rtl="0" eaLnBrk="1" latinLnBrk="0" hangingPunct="1">
      <a:defRPr kern="1200">
        <a:solidFill>
          <a:schemeClr val="tx1"/>
        </a:solidFill>
        <a:latin typeface="Georgia" charset="0"/>
        <a:ea typeface="ＭＳ Ｐゴシック" charset="0"/>
        <a:cs typeface="ＭＳ Ｐゴシック" charset="0"/>
      </a:defRPr>
    </a:lvl7pPr>
    <a:lvl8pPr marL="3200400" algn="l" defTabSz="457200" rtl="0" eaLnBrk="1" latinLnBrk="0" hangingPunct="1">
      <a:defRPr kern="1200">
        <a:solidFill>
          <a:schemeClr val="tx1"/>
        </a:solidFill>
        <a:latin typeface="Georgia" charset="0"/>
        <a:ea typeface="ＭＳ Ｐゴシック" charset="0"/>
        <a:cs typeface="ＭＳ Ｐゴシック" charset="0"/>
      </a:defRPr>
    </a:lvl8pPr>
    <a:lvl9pPr marL="3657600" algn="l" defTabSz="457200" rtl="0" eaLnBrk="1" latinLnBrk="0" hangingPunct="1">
      <a:defRPr kern="1200">
        <a:solidFill>
          <a:schemeClr val="tx1"/>
        </a:solidFill>
        <a:latin typeface="Georgi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H." initials="JGH" lastIdx="1" clrIdx="0">
    <p:extLst>
      <p:ext uri="{19B8F6BF-5375-455C-9EA6-DF929625EA0E}">
        <p15:presenceInfo xmlns:p15="http://schemas.microsoft.com/office/powerpoint/2012/main" userId="Jason 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CC5"/>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6"/>
    <p:restoredTop sz="94845"/>
  </p:normalViewPr>
  <p:slideViewPr>
    <p:cSldViewPr snapToGrid="0" snapToObjects="1">
      <p:cViewPr varScale="1">
        <p:scale>
          <a:sx n="108" d="100"/>
          <a:sy n="108" d="100"/>
        </p:scale>
        <p:origin x="864" y="184"/>
      </p:cViewPr>
      <p:guideLst>
        <p:guide orient="horz" pos="218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gi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0026" tIns="45013" rIns="90026" bIns="4501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0026" tIns="45013" rIns="90026" bIns="45013" rtlCol="0"/>
          <a:lstStyle>
            <a:lvl1pPr algn="r" fontAlgn="auto">
              <a:spcBef>
                <a:spcPts val="0"/>
              </a:spcBef>
              <a:spcAft>
                <a:spcPts val="0"/>
              </a:spcAft>
              <a:defRPr sz="1200" smtClean="0">
                <a:latin typeface="+mn-lt"/>
                <a:ea typeface="+mn-ea"/>
                <a:cs typeface="+mn-cs"/>
              </a:defRPr>
            </a:lvl1pPr>
          </a:lstStyle>
          <a:p>
            <a:pPr>
              <a:defRPr/>
            </a:pPr>
            <a:fld id="{8919EF6F-A1B3-9042-AD4A-3B21C086FFA2}" type="datetimeFigureOut">
              <a:rPr lang="en-US"/>
              <a:pPr>
                <a:defRPr/>
              </a:pPr>
              <a:t>7/21/21</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0026" tIns="45013" rIns="90026" bIns="4501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0026" tIns="45013" rIns="90026" bIns="45013" rtlCol="0" anchor="b"/>
          <a:lstStyle>
            <a:lvl1pPr algn="r" fontAlgn="auto">
              <a:spcBef>
                <a:spcPts val="0"/>
              </a:spcBef>
              <a:spcAft>
                <a:spcPts val="0"/>
              </a:spcAft>
              <a:defRPr sz="1200" smtClean="0">
                <a:latin typeface="+mn-lt"/>
                <a:ea typeface="+mn-ea"/>
                <a:cs typeface="+mn-cs"/>
              </a:defRPr>
            </a:lvl1pPr>
          </a:lstStyle>
          <a:p>
            <a:pPr>
              <a:defRPr/>
            </a:pPr>
            <a:fld id="{1DE68EA3-F5A1-7749-AEDA-C4F82CB71305}" type="slidenum">
              <a:rPr lang="en-US"/>
              <a:pPr>
                <a:defRPr/>
              </a:pPr>
              <a:t>‹#›</a:t>
            </a:fld>
            <a:endParaRPr lang="en-US"/>
          </a:p>
        </p:txBody>
      </p:sp>
    </p:spTree>
    <p:extLst>
      <p:ext uri="{BB962C8B-B14F-4D97-AF65-F5344CB8AC3E}">
        <p14:creationId xmlns:p14="http://schemas.microsoft.com/office/powerpoint/2010/main" val="53348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0026" tIns="45013" rIns="90026" bIns="4501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0026" tIns="45013" rIns="90026" bIns="45013" rtlCol="0"/>
          <a:lstStyle>
            <a:lvl1pPr algn="r" fontAlgn="auto">
              <a:spcBef>
                <a:spcPts val="0"/>
              </a:spcBef>
              <a:spcAft>
                <a:spcPts val="0"/>
              </a:spcAft>
              <a:defRPr sz="1200" smtClean="0">
                <a:latin typeface="+mn-lt"/>
                <a:ea typeface="+mn-ea"/>
                <a:cs typeface="+mn-cs"/>
              </a:defRPr>
            </a:lvl1pPr>
          </a:lstStyle>
          <a:p>
            <a:pPr>
              <a:defRPr/>
            </a:pPr>
            <a:fld id="{3A64CCAD-FE37-B64E-94A7-60895B63B819}" type="datetimeFigureOut">
              <a:rPr lang="en-US"/>
              <a:pPr>
                <a:defRPr/>
              </a:pPr>
              <a:t>7/21/21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026" tIns="45013" rIns="90026" bIns="45013" rtlCol="0" anchor="ctr"/>
          <a:lstStyle/>
          <a:p>
            <a:pPr lvl="0"/>
            <a:endParaRPr lang="en-US" noProof="0"/>
          </a:p>
        </p:txBody>
      </p:sp>
      <p:sp>
        <p:nvSpPr>
          <p:cNvPr id="5" name="Notes Placeholder 4"/>
          <p:cNvSpPr>
            <a:spLocks noGrp="1"/>
          </p:cNvSpPr>
          <p:nvPr>
            <p:ph type="body" sz="quarter" idx="3"/>
          </p:nvPr>
        </p:nvSpPr>
        <p:spPr>
          <a:xfrm>
            <a:off x="701040" y="4414838"/>
            <a:ext cx="5608320" cy="4184650"/>
          </a:xfrm>
          <a:prstGeom prst="rect">
            <a:avLst/>
          </a:prstGeom>
        </p:spPr>
        <p:txBody>
          <a:bodyPr vert="horz" lIns="90026" tIns="45013" rIns="90026" bIns="4501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0026" tIns="45013" rIns="90026" bIns="4501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0026" tIns="45013" rIns="90026" bIns="45013" rtlCol="0" anchor="b"/>
          <a:lstStyle>
            <a:lvl1pPr algn="r" fontAlgn="auto">
              <a:spcBef>
                <a:spcPts val="0"/>
              </a:spcBef>
              <a:spcAft>
                <a:spcPts val="0"/>
              </a:spcAft>
              <a:defRPr sz="1200" smtClean="0">
                <a:latin typeface="+mn-lt"/>
                <a:ea typeface="+mn-ea"/>
                <a:cs typeface="+mn-cs"/>
              </a:defRPr>
            </a:lvl1pPr>
          </a:lstStyle>
          <a:p>
            <a:pPr>
              <a:defRPr/>
            </a:pPr>
            <a:fld id="{2C9A1DC8-B0E5-8644-833F-6993DF89C8AD}" type="slidenum">
              <a:rPr lang="en-US"/>
              <a:pPr>
                <a:defRPr/>
              </a:pPr>
              <a:t>‹#›</a:t>
            </a:fld>
            <a:endParaRPr lang="en-US"/>
          </a:p>
        </p:txBody>
      </p:sp>
    </p:spTree>
    <p:extLst>
      <p:ext uri="{BB962C8B-B14F-4D97-AF65-F5344CB8AC3E}">
        <p14:creationId xmlns:p14="http://schemas.microsoft.com/office/powerpoint/2010/main" val="8389604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255A9EC-58FF-456C-A33C-0895EECF84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C89F100-74C0-44E1-899F-340B2E3C4E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C5598CE7-EADA-4BD9-B3E8-809698B444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2686F4-D9CA-4C25-9E0B-1C29FFCE3098}"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384006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E60BB90-F905-4E44-B1E8-EC34E77745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2085014-747E-4F2F-93E7-6E2C5711E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FE0D061E-05B4-463A-9101-6264C699AE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407EE19-0A5B-4128-AF4E-0DE46D2A1C8E}" type="slidenum">
              <a:rPr lang="en-US" altLang="en-US" smtClean="0"/>
              <a:pPr fontAlgn="base">
                <a:spcBef>
                  <a:spcPct val="0"/>
                </a:spcBef>
                <a:spcAft>
                  <a:spcPct val="0"/>
                </a:spcAft>
              </a:pPr>
              <a:t>45</a:t>
            </a:fld>
            <a:endParaRPr lang="en-US" altLang="en-US"/>
          </a:p>
        </p:txBody>
      </p:sp>
    </p:spTree>
    <p:extLst>
      <p:ext uri="{BB962C8B-B14F-4D97-AF65-F5344CB8AC3E}">
        <p14:creationId xmlns:p14="http://schemas.microsoft.com/office/powerpoint/2010/main" val="584761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53116D9-7AB5-45A1-9D5D-5C9D518A69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4645686-21FC-402D-A241-1E4016C510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CE2F4C0C-8AF7-497B-A1D5-1F9E7E8B21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6498159-4F3F-45CD-B80A-ADC028435C13}" type="slidenum">
              <a:rPr lang="en-US" altLang="en-US" smtClean="0"/>
              <a:pPr fontAlgn="base">
                <a:spcBef>
                  <a:spcPct val="0"/>
                </a:spcBef>
                <a:spcAft>
                  <a:spcPct val="0"/>
                </a:spcAft>
              </a:pPr>
              <a:t>46</a:t>
            </a:fld>
            <a:endParaRPr lang="en-US" altLang="en-US"/>
          </a:p>
        </p:txBody>
      </p:sp>
    </p:spTree>
    <p:extLst>
      <p:ext uri="{BB962C8B-B14F-4D97-AF65-F5344CB8AC3E}">
        <p14:creationId xmlns:p14="http://schemas.microsoft.com/office/powerpoint/2010/main" val="419569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681DBCB-A372-4ACF-9091-B14B09B071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F19BE78-BC32-497E-A649-F6BC11FD12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0FAD0FD6-8191-4F32-AD8E-8AF1F50B89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30D825-094A-44C8-B815-CE7D0843F8C0}" type="slidenum">
              <a:rPr lang="en-US" altLang="en-US" smtClean="0"/>
              <a:pPr fontAlgn="base">
                <a:spcBef>
                  <a:spcPct val="0"/>
                </a:spcBef>
                <a:spcAft>
                  <a:spcPct val="0"/>
                </a:spcAft>
              </a:pPr>
              <a:t>47</a:t>
            </a:fld>
            <a:endParaRPr lang="en-US" altLang="en-US"/>
          </a:p>
        </p:txBody>
      </p:sp>
    </p:spTree>
    <p:extLst>
      <p:ext uri="{BB962C8B-B14F-4D97-AF65-F5344CB8AC3E}">
        <p14:creationId xmlns:p14="http://schemas.microsoft.com/office/powerpoint/2010/main" val="1269751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681DBCB-A372-4ACF-9091-B14B09B071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F19BE78-BC32-497E-A649-F6BC11FD126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0FAD0FD6-8191-4F32-AD8E-8AF1F50B89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30D825-094A-44C8-B815-CE7D0843F8C0}" type="slidenum">
              <a:rPr lang="en-US" altLang="en-US" smtClean="0"/>
              <a:pPr fontAlgn="base">
                <a:spcBef>
                  <a:spcPct val="0"/>
                </a:spcBef>
                <a:spcAft>
                  <a:spcPct val="0"/>
                </a:spcAft>
              </a:pPr>
              <a:t>48</a:t>
            </a:fld>
            <a:endParaRPr lang="en-US" altLang="en-US"/>
          </a:p>
        </p:txBody>
      </p:sp>
    </p:spTree>
    <p:extLst>
      <p:ext uri="{BB962C8B-B14F-4D97-AF65-F5344CB8AC3E}">
        <p14:creationId xmlns:p14="http://schemas.microsoft.com/office/powerpoint/2010/main" val="362468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0E0B8C2-752A-4C9A-8263-AE9417A0C3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366D1B4B-EF2E-4C70-A598-0584C57ED7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74F36EAA-861A-4EA3-BAB5-B7189BCA24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5E62FDB-E164-4946-9AC6-3BCA2CF8F1DC}" type="slidenum">
              <a:rPr lang="en-US" altLang="en-US" smtClean="0"/>
              <a:pPr fontAlgn="base">
                <a:spcBef>
                  <a:spcPct val="0"/>
                </a:spcBef>
                <a:spcAft>
                  <a:spcPct val="0"/>
                </a:spcAft>
              </a:pPr>
              <a:t>14</a:t>
            </a:fld>
            <a:endParaRPr lang="en-US" altLang="en-US"/>
          </a:p>
        </p:txBody>
      </p:sp>
    </p:spTree>
    <p:extLst>
      <p:ext uri="{BB962C8B-B14F-4D97-AF65-F5344CB8AC3E}">
        <p14:creationId xmlns:p14="http://schemas.microsoft.com/office/powerpoint/2010/main" val="3366692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BA645318-62B3-4E3D-91CF-6C634DDC5C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636CBBF-34B6-4265-A170-508AEBC809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1. Personal info – do not assume your reviewers will know what abbreviations mean.  Describe any awards or scholarships so reviewers will understand their importance.  Your research experiences are super-important – make it clear whether a presentation is a poster or a talk or a paper, and whether a presentation is within your department, school, or at a conference, etc.  Clarify your role in any collaborative projects.  Make it clear what you contributed.</a:t>
            </a:r>
          </a:p>
        </p:txBody>
      </p:sp>
    </p:spTree>
    <p:extLst>
      <p:ext uri="{BB962C8B-B14F-4D97-AF65-F5344CB8AC3E}">
        <p14:creationId xmlns:p14="http://schemas.microsoft.com/office/powerpoint/2010/main" val="7384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255A9EC-58FF-456C-A33C-0895EECF84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C89F100-74C0-44E1-899F-340B2E3C4E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a:extLst>
              <a:ext uri="{FF2B5EF4-FFF2-40B4-BE49-F238E27FC236}">
                <a16:creationId xmlns:a16="http://schemas.microsoft.com/office/drawing/2014/main" id="{C5598CE7-EADA-4BD9-B3E8-809698B444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52686F4-D9CA-4C25-9E0B-1C29FFCE3098}" type="slidenum">
              <a:rPr lang="en-US" altLang="en-US" smtClean="0"/>
              <a:pPr fontAlgn="base">
                <a:spcBef>
                  <a:spcPct val="0"/>
                </a:spcBef>
                <a:spcAft>
                  <a:spcPct val="0"/>
                </a:spcAft>
              </a:pPr>
              <a:t>19</a:t>
            </a:fld>
            <a:endParaRPr lang="en-US" altLang="en-US"/>
          </a:p>
        </p:txBody>
      </p:sp>
    </p:spTree>
    <p:extLst>
      <p:ext uri="{BB962C8B-B14F-4D97-AF65-F5344CB8AC3E}">
        <p14:creationId xmlns:p14="http://schemas.microsoft.com/office/powerpoint/2010/main" val="111741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A93B94E-53AF-4DDB-B170-62BF4CAB04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2C6DD6B2-3A7F-4B8F-A78A-C0E978D55F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Before we get to the two statements – personal and research – let’s look at the review criteria.  This is what is uppermost in the reviewers’ minds when they’re reading your application.  Make their jobs easy – make it clear how you and your research meet these criteria.</a:t>
            </a:r>
          </a:p>
        </p:txBody>
      </p:sp>
      <p:sp>
        <p:nvSpPr>
          <p:cNvPr id="39940" name="Slide Number Placeholder 3">
            <a:extLst>
              <a:ext uri="{FF2B5EF4-FFF2-40B4-BE49-F238E27FC236}">
                <a16:creationId xmlns:a16="http://schemas.microsoft.com/office/drawing/2014/main" id="{1B45409B-0942-4DD4-921F-146FCCA3D3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1F85603-6A60-40DC-8749-8F543AFCB1EA}" type="slidenum">
              <a:rPr lang="en-US" altLang="en-US" smtClean="0">
                <a:solidFill>
                  <a:srgbClr val="000000"/>
                </a:solidFill>
              </a:rPr>
              <a:pPr fontAlgn="base">
                <a:spcBef>
                  <a:spcPct val="0"/>
                </a:spcBef>
                <a:spcAft>
                  <a:spcPct val="0"/>
                </a:spcAft>
              </a:pPr>
              <a:t>21</a:t>
            </a:fld>
            <a:endParaRPr lang="en-US" altLang="en-US">
              <a:solidFill>
                <a:srgbClr val="000000"/>
              </a:solidFill>
            </a:endParaRPr>
          </a:p>
        </p:txBody>
      </p:sp>
    </p:spTree>
    <p:extLst>
      <p:ext uri="{BB962C8B-B14F-4D97-AF65-F5344CB8AC3E}">
        <p14:creationId xmlns:p14="http://schemas.microsoft.com/office/powerpoint/2010/main" val="3784491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E662E49-1AC8-4A79-AC3E-425B5FA55A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9A7BECED-4D3D-47F8-A2D8-06EE4C4E0C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Note that </a:t>
            </a:r>
            <a:r>
              <a:rPr lang="en-US" altLang="en-US" i="1" u="sng"/>
              <a:t>your</a:t>
            </a:r>
            <a:r>
              <a:rPr lang="en-US" altLang="en-US"/>
              <a:t> intellectual merit is different from </a:t>
            </a:r>
            <a:r>
              <a:rPr lang="en-US" altLang="en-US" i="1" u="sng"/>
              <a:t>your research’s </a:t>
            </a:r>
            <a:r>
              <a:rPr lang="en-US" altLang="en-US"/>
              <a:t>intellectual merit…</a:t>
            </a:r>
          </a:p>
        </p:txBody>
      </p:sp>
      <p:sp>
        <p:nvSpPr>
          <p:cNvPr id="41988" name="Slide Number Placeholder 3">
            <a:extLst>
              <a:ext uri="{FF2B5EF4-FFF2-40B4-BE49-F238E27FC236}">
                <a16:creationId xmlns:a16="http://schemas.microsoft.com/office/drawing/2014/main" id="{522267B9-F1C6-4346-8B83-BCE08BF1B3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4BF1A5-DAC0-47B4-9B31-1FD5A94AE3B1}" type="slidenum">
              <a:rPr lang="en-US" altLang="en-US" smtClean="0">
                <a:solidFill>
                  <a:srgbClr val="000000"/>
                </a:solidFill>
              </a:rPr>
              <a:pPr fontAlgn="base">
                <a:spcBef>
                  <a:spcPct val="0"/>
                </a:spcBef>
                <a:spcAft>
                  <a:spcPct val="0"/>
                </a:spcAft>
              </a:pPr>
              <a:t>22</a:t>
            </a:fld>
            <a:endParaRPr lang="en-US" altLang="en-US">
              <a:solidFill>
                <a:srgbClr val="000000"/>
              </a:solidFill>
            </a:endParaRPr>
          </a:p>
        </p:txBody>
      </p:sp>
    </p:spTree>
    <p:extLst>
      <p:ext uri="{BB962C8B-B14F-4D97-AF65-F5344CB8AC3E}">
        <p14:creationId xmlns:p14="http://schemas.microsoft.com/office/powerpoint/2010/main" val="884601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3A9B414-132D-4C9E-A4CD-FDC4CE68E5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5FD35B72-B786-483E-B02C-E8A6754C12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Likewise, </a:t>
            </a:r>
            <a:r>
              <a:rPr lang="en-US" altLang="en-US" i="1" u="sng"/>
              <a:t>your</a:t>
            </a:r>
            <a:r>
              <a:rPr lang="en-US" altLang="en-US"/>
              <a:t> broader impacts are different from </a:t>
            </a:r>
            <a:r>
              <a:rPr lang="en-US" altLang="en-US" i="1" u="sng"/>
              <a:t>your research’s</a:t>
            </a:r>
            <a:r>
              <a:rPr lang="en-US" altLang="en-US" i="1"/>
              <a:t> </a:t>
            </a:r>
            <a:r>
              <a:rPr lang="en-US" altLang="en-US"/>
              <a:t>broader impacts.</a:t>
            </a:r>
          </a:p>
          <a:p>
            <a:pPr>
              <a:spcBef>
                <a:spcPct val="0"/>
              </a:spcBef>
            </a:pPr>
            <a:endParaRPr lang="en-US" altLang="en-US"/>
          </a:p>
        </p:txBody>
      </p:sp>
      <p:sp>
        <p:nvSpPr>
          <p:cNvPr id="44036" name="Slide Number Placeholder 3">
            <a:extLst>
              <a:ext uri="{FF2B5EF4-FFF2-40B4-BE49-F238E27FC236}">
                <a16:creationId xmlns:a16="http://schemas.microsoft.com/office/drawing/2014/main" id="{4CBE8C3D-AC75-4178-9196-758239E73B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F7490C1-ABA5-4672-A52C-9ECF3118BFF5}" type="slidenum">
              <a:rPr lang="en-US" altLang="en-US" smtClean="0">
                <a:solidFill>
                  <a:srgbClr val="000000"/>
                </a:solidFill>
              </a:rPr>
              <a:pPr fontAlgn="base">
                <a:spcBef>
                  <a:spcPct val="0"/>
                </a:spcBef>
                <a:spcAft>
                  <a:spcPct val="0"/>
                </a:spcAft>
              </a:pPr>
              <a:t>23</a:t>
            </a:fld>
            <a:endParaRPr lang="en-US" altLang="en-US">
              <a:solidFill>
                <a:srgbClr val="000000"/>
              </a:solidFill>
            </a:endParaRPr>
          </a:p>
        </p:txBody>
      </p:sp>
    </p:spTree>
    <p:extLst>
      <p:ext uri="{BB962C8B-B14F-4D97-AF65-F5344CB8AC3E}">
        <p14:creationId xmlns:p14="http://schemas.microsoft.com/office/powerpoint/2010/main" val="21895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FFAF559-40D6-4657-82C4-2B4DD077F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767AB8E-7026-4A98-858D-DE2EEB03F0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607EC05C-01B2-40FC-8F99-F896121687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19C104-DD8E-4A56-B82B-4DD55CB5D988}" type="slidenum">
              <a:rPr lang="en-US" altLang="en-US" smtClean="0"/>
              <a:pPr fontAlgn="base">
                <a:spcBef>
                  <a:spcPct val="0"/>
                </a:spcBef>
                <a:spcAft>
                  <a:spcPct val="0"/>
                </a:spcAft>
              </a:pPr>
              <a:t>43</a:t>
            </a:fld>
            <a:endParaRPr lang="en-US" altLang="en-US"/>
          </a:p>
        </p:txBody>
      </p:sp>
    </p:spTree>
    <p:extLst>
      <p:ext uri="{BB962C8B-B14F-4D97-AF65-F5344CB8AC3E}">
        <p14:creationId xmlns:p14="http://schemas.microsoft.com/office/powerpoint/2010/main" val="266419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EE8080B-3547-4B77-B21A-DE7EA0C7F4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5F323D3-B9BD-4839-92F7-C43EBB32BA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8" name="Slide Number Placeholder 3">
            <a:extLst>
              <a:ext uri="{FF2B5EF4-FFF2-40B4-BE49-F238E27FC236}">
                <a16:creationId xmlns:a16="http://schemas.microsoft.com/office/drawing/2014/main" id="{688F4FA6-0C8B-4FB3-857A-7D918B559B5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4588" indent="-228600">
              <a:defRPr>
                <a:solidFill>
                  <a:schemeClr val="tx1"/>
                </a:solidFill>
                <a:latin typeface="Calibri" panose="020F0502020204030204" pitchFamily="34" charset="0"/>
              </a:defRPr>
            </a:lvl3pPr>
            <a:lvl4pPr marL="1601788" indent="-228600">
              <a:defRPr>
                <a:solidFill>
                  <a:schemeClr val="tx1"/>
                </a:solidFill>
                <a:latin typeface="Calibri" panose="020F0502020204030204" pitchFamily="34" charset="0"/>
              </a:defRPr>
            </a:lvl4pPr>
            <a:lvl5pPr marL="2058988" indent="-228600">
              <a:defRPr>
                <a:solidFill>
                  <a:schemeClr val="tx1"/>
                </a:solidFill>
                <a:latin typeface="Calibri" panose="020F050202020403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A1E01B3-AA5C-4C6B-AAC7-CC34741BBD66}" type="slidenum">
              <a:rPr lang="en-US" altLang="en-US" smtClean="0"/>
              <a:pPr fontAlgn="base">
                <a:spcBef>
                  <a:spcPct val="0"/>
                </a:spcBef>
                <a:spcAft>
                  <a:spcPct val="0"/>
                </a:spcAft>
              </a:pPr>
              <a:t>44</a:t>
            </a:fld>
            <a:endParaRPr lang="en-US" altLang="en-US"/>
          </a:p>
        </p:txBody>
      </p:sp>
    </p:spTree>
    <p:extLst>
      <p:ext uri="{BB962C8B-B14F-4D97-AF65-F5344CB8AC3E}">
        <p14:creationId xmlns:p14="http://schemas.microsoft.com/office/powerpoint/2010/main" val="11271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Straight Connector 14"/>
          <p:cNvSpPr>
            <a:spLocks noChangeShapeType="1"/>
          </p:cNvSpPr>
          <p:nvPr/>
        </p:nvSpPr>
        <p:spPr bwMode="auto">
          <a:xfrm>
            <a:off x="155575" y="2419350"/>
            <a:ext cx="8832850" cy="0"/>
          </a:xfrm>
          <a:prstGeom prst="line">
            <a:avLst/>
          </a:prstGeom>
          <a:noFill/>
          <a:ln w="11430">
            <a:solidFill>
              <a:srgbClr val="C70000"/>
            </a:solidFill>
            <a:prstDash val="sys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Rectangle 16"/>
          <p:cNvSpPr>
            <a:spLocks noChangeArrowheads="1"/>
          </p:cNvSpPr>
          <p:nvPr/>
        </p:nvSpPr>
        <p:spPr bwMode="auto">
          <a:xfrm>
            <a:off x="152400" y="152400"/>
            <a:ext cx="8832850" cy="6546850"/>
          </a:xfrm>
          <a:prstGeom prst="rect">
            <a:avLst/>
          </a:prstGeom>
          <a:noFill/>
          <a:ln w="9525">
            <a:solidFill>
              <a:srgbClr val="C7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685800" y="381000"/>
            <a:ext cx="7772400" cy="1616148"/>
          </a:xfrm>
        </p:spPr>
        <p:txBody>
          <a:bodyPr/>
          <a:lstStyle>
            <a:lvl1pPr>
              <a:defRPr sz="4200"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9203796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199 crest(new).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9413" y="763588"/>
            <a:ext cx="782637"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17049"/>
            <a:ext cx="9144000" cy="758952"/>
          </a:xfrm>
        </p:spPr>
        <p:txBody>
          <a:bodyPr>
            <a:normAutofit/>
          </a:bodyPr>
          <a:lstStyle>
            <a:lvl1pPr>
              <a:defRPr sz="4000">
                <a:solidFill>
                  <a:schemeClr val="tx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301752" y="1720762"/>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03434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10"/>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11"/>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3"/>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4"/>
          <p:cNvSpPr>
            <a:spLocks noChangeArrowheads="1"/>
          </p:cNvSpPr>
          <p:nvPr/>
        </p:nvSpPr>
        <p:spPr bwMode="auto">
          <a:xfrm>
            <a:off x="155575" y="142875"/>
            <a:ext cx="8832850" cy="2139950"/>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8"/>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0" name="Straight Connector 9"/>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pic>
        <p:nvPicPr>
          <p:cNvPr id="11" name="Picture 20" descr="199 crest(new).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9413" y="2068513"/>
            <a:ext cx="782637"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1368426" y="3413079"/>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Tree>
    <p:extLst>
      <p:ext uri="{BB962C8B-B14F-4D97-AF65-F5344CB8AC3E}">
        <p14:creationId xmlns:p14="http://schemas.microsoft.com/office/powerpoint/2010/main" val="14970356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146050" y="6391275"/>
            <a:ext cx="8832850" cy="309563"/>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32771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8"/>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Rectangle 1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1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10"/>
          <p:cNvSpPr/>
          <p:nvPr/>
        </p:nvSpPr>
        <p:spPr>
          <a:xfrm>
            <a:off x="152400" y="1371600"/>
            <a:ext cx="8832850" cy="914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traight Connector 11"/>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3" name="Rectangle 12"/>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pic>
        <p:nvPicPr>
          <p:cNvPr id="14" name="Picture 20" descr="199 crest(new).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189413" y="763588"/>
            <a:ext cx="782637"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Rectangle 22"/>
          <p:cNvSpPr>
            <a:spLocks noChangeArrowheads="1"/>
          </p:cNvSpPr>
          <p:nvPr/>
        </p:nvSpPr>
        <p:spPr bwMode="auto">
          <a:xfrm>
            <a:off x="146050" y="6391275"/>
            <a:ext cx="8832850" cy="309563"/>
          </a:xfrm>
          <a:prstGeom prst="rect">
            <a:avLst/>
          </a:prstGeom>
          <a:solidFill>
            <a:srgbClr val="00206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Tree>
    <p:extLst>
      <p:ext uri="{BB962C8B-B14F-4D97-AF65-F5344CB8AC3E}">
        <p14:creationId xmlns:p14="http://schemas.microsoft.com/office/powerpoint/2010/main" val="383615521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414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6" name="Rectangle 10"/>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1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8"/>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a typeface="+mn-ea"/>
              <a:cs typeface="+mn-cs"/>
            </a:endParaRPr>
          </a:p>
        </p:txBody>
      </p:sp>
      <p:sp>
        <p:nvSpPr>
          <p:cNvPr id="10" name="Rectangle 9"/>
          <p:cNvSpPr/>
          <p:nvPr/>
        </p:nvSpPr>
        <p:spPr>
          <a:xfrm>
            <a:off x="152400" y="609600"/>
            <a:ext cx="2743200" cy="5867400"/>
          </a:xfrm>
          <a:prstGeom prst="rect">
            <a:avLst/>
          </a:prstGeom>
          <a:solidFill>
            <a:srgbClr val="00206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a typeface="+mn-ea"/>
              <a:cs typeface="+mn-cs"/>
            </a:endParaRPr>
          </a:p>
        </p:txBody>
      </p:sp>
      <p:pic>
        <p:nvPicPr>
          <p:cNvPr id="12" name="Picture 20" descr="199 crest(new).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54100" y="87313"/>
            <a:ext cx="784225"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Tree>
    <p:extLst>
      <p:ext uri="{BB962C8B-B14F-4D97-AF65-F5344CB8AC3E}">
        <p14:creationId xmlns:p14="http://schemas.microsoft.com/office/powerpoint/2010/main" val="361482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7"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7"/>
          <p:cNvSpPr>
            <a:spLocks noChangeArrowheads="1"/>
          </p:cNvSpPr>
          <p:nvPr/>
        </p:nvSpPr>
        <p:spPr bwMode="auto">
          <a:xfrm>
            <a:off x="152400" y="92075"/>
            <a:ext cx="8832850" cy="6605588"/>
          </a:xfrm>
          <a:prstGeom prst="rect">
            <a:avLst/>
          </a:prstGeom>
          <a:noFill/>
          <a:ln w="9525">
            <a:solidFill>
              <a:srgbClr val="C7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029" name="Straight Connector 9"/>
          <p:cNvSpPr>
            <a:spLocks noChangeShapeType="1"/>
          </p:cNvSpPr>
          <p:nvPr/>
        </p:nvSpPr>
        <p:spPr bwMode="auto">
          <a:xfrm>
            <a:off x="152400" y="1276350"/>
            <a:ext cx="8832850" cy="0"/>
          </a:xfrm>
          <a:prstGeom prst="line">
            <a:avLst/>
          </a:prstGeom>
          <a:noFill/>
          <a:ln w="9525">
            <a:solidFill>
              <a:srgbClr val="C70000"/>
            </a:solidFill>
            <a:prstDash val="sys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0" name="Title Placeholder 21"/>
          <p:cNvSpPr>
            <a:spLocks noGrp="1"/>
          </p:cNvSpPr>
          <p:nvPr>
            <p:ph type="title"/>
          </p:nvPr>
        </p:nvSpPr>
        <p:spPr bwMode="auto">
          <a:xfrm>
            <a:off x="0" y="93663"/>
            <a:ext cx="9144000" cy="75882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1" name="Text Placeholder 12"/>
          <p:cNvSpPr>
            <a:spLocks noGrp="1"/>
          </p:cNvSpPr>
          <p:nvPr>
            <p:ph type="body" idx="1"/>
          </p:nvPr>
        </p:nvSpPr>
        <p:spPr bwMode="auto">
          <a:xfrm>
            <a:off x="301625" y="1808163"/>
            <a:ext cx="8534400" cy="448627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2" name="Picture 15" descr="199 crest(new).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189413" y="763588"/>
            <a:ext cx="782637" cy="1044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76" r:id="rId6"/>
    <p:sldLayoutId id="2147483682" r:id="rId7"/>
  </p:sldLayoutIdLst>
  <p:hf sldNum="0" hdr="0" dt="0"/>
  <p:txStyles>
    <p:titleStyle>
      <a:lvl1pPr algn="ctr" rtl="0" eaLnBrk="1" fontAlgn="base" hangingPunct="1">
        <a:spcBef>
          <a:spcPct val="0"/>
        </a:spcBef>
        <a:spcAft>
          <a:spcPct val="0"/>
        </a:spcAft>
        <a:defRPr sz="40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2pPr>
      <a:lvl3pPr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3pPr>
      <a:lvl4pPr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4pPr>
      <a:lvl5pPr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5pPr>
      <a:lvl6pPr marL="457200"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6pPr>
      <a:lvl7pPr marL="914400"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7pPr>
      <a:lvl8pPr marL="1371600"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8pPr>
      <a:lvl9pPr marL="1828800" algn="ctr" rtl="0" eaLnBrk="1" fontAlgn="base" hangingPunct="1">
        <a:spcBef>
          <a:spcPct val="0"/>
        </a:spcBef>
        <a:spcAft>
          <a:spcPct val="0"/>
        </a:spcAft>
        <a:defRPr sz="4000">
          <a:solidFill>
            <a:schemeClr val="tx1"/>
          </a:solidFill>
          <a:latin typeface="Georgia" charset="0"/>
          <a:ea typeface="ＭＳ Ｐゴシック" charset="0"/>
          <a:cs typeface="ＭＳ Ｐゴシック" charset="0"/>
        </a:defRPr>
      </a:lvl9pPr>
    </p:titleStyle>
    <p:bodyStyle>
      <a:lvl1pPr marL="273050" indent="-273050" algn="l" rtl="0" eaLnBrk="1" fontAlgn="base" hangingPunct="1">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ＭＳ Ｐゴシック" charset="0"/>
        </a:defRPr>
      </a:lvl1pPr>
      <a:lvl2pPr marL="547688" indent="-273050" algn="l" rtl="0" eaLnBrk="1" fontAlgn="base" hangingPunct="1">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1" fontAlgn="base" hangingPunct="1">
        <a:spcBef>
          <a:spcPct val="20000"/>
        </a:spcBef>
        <a:spcAft>
          <a:spcPct val="0"/>
        </a:spcAft>
        <a:buClr>
          <a:srgbClr val="9BBB59"/>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1" fontAlgn="base" hangingPunct="1">
        <a:spcBef>
          <a:spcPct val="20000"/>
        </a:spcBef>
        <a:spcAft>
          <a:spcPct val="0"/>
        </a:spcAft>
        <a:buClr>
          <a:srgbClr val="8064A2"/>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1" fontAlgn="base" hangingPunct="1">
        <a:spcBef>
          <a:spcPct val="20000"/>
        </a:spcBef>
        <a:spcAft>
          <a:spcPct val="0"/>
        </a:spcAft>
        <a:buClr>
          <a:srgbClr val="4BACC6"/>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ivstats.com/comparison/southeastern-conference/student-popul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nsf.gov/funding/pgm_summ.jsp?pims_id=620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grove.olemiss.edu/research_presentation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hyperlink" Target="mailto:jghale@olemiss.edu" TargetMode="External"/><Relationship Id="rId2" Type="http://schemas.openxmlformats.org/officeDocument/2006/relationships/hyperlink" Target="mailto:rjd@olemiss.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rjd@olemiss.ed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gradschool.olemiss.edu/nsf-grfp"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research.gov/grfp/Login.do"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hyperlink" Target="https://www.whitehouse.gov/wp-content/uploads/2021/04/FY2022-Discretionary-Request.pdf"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lexhunterlang.com/nsf-fellowshi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grove.olemiss.edu/research_presentation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stevenslab.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nsfgrfp.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S84GQL3IAjw" TargetMode="External"/><Relationship Id="rId2" Type="http://schemas.openxmlformats.org/officeDocument/2006/relationships/hyperlink" Target="https://www.youtube.com/watch?v=vsiJT0UuHMg" TargetMode="External"/><Relationship Id="rId1" Type="http://schemas.openxmlformats.org/officeDocument/2006/relationships/slideLayout" Target="../slideLayouts/slideLayout2.xml"/><Relationship Id="rId4" Type="http://schemas.openxmlformats.org/officeDocument/2006/relationships/hyperlink" Target="https://www.youtube.com/watch?v=tBCmIG7zKm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gov/grfp/AwardeeList.do" TargetMode="External"/><Relationship Id="rId2" Type="http://schemas.openxmlformats.org/officeDocument/2006/relationships/hyperlink" Target="https://www.nsfgrfp.org/applicants/"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750" y="3449845"/>
            <a:ext cx="8826500" cy="1303338"/>
          </a:xfrm>
        </p:spPr>
        <p:txBody>
          <a:bodyPr>
            <a:normAutofit fontScale="77500" lnSpcReduction="20000"/>
          </a:bodyPr>
          <a:lstStyle/>
          <a:p>
            <a:pPr eaLnBrk="1" fontAlgn="auto" hangingPunct="1">
              <a:spcAft>
                <a:spcPts val="600"/>
              </a:spcAft>
              <a:buFont typeface="Wingdings 2"/>
              <a:buNone/>
              <a:defRPr/>
            </a:pPr>
            <a:r>
              <a:rPr lang="en-US" sz="2200" dirty="0">
                <a:solidFill>
                  <a:srgbClr val="000090"/>
                </a:solidFill>
                <a:ea typeface="+mn-ea"/>
                <a:cs typeface="+mn-cs"/>
              </a:rPr>
              <a:t>NSF Graduate Research Fellowship Program (GRFP)</a:t>
            </a:r>
          </a:p>
          <a:p>
            <a:pPr eaLnBrk="1" fontAlgn="auto" hangingPunct="1">
              <a:spcAft>
                <a:spcPts val="600"/>
              </a:spcAft>
              <a:buFont typeface="Wingdings 2"/>
              <a:buNone/>
              <a:defRPr/>
            </a:pPr>
            <a:r>
              <a:rPr lang="en-US" sz="2200" dirty="0">
                <a:solidFill>
                  <a:srgbClr val="000090"/>
                </a:solidFill>
                <a:ea typeface="+mn-ea"/>
                <a:cs typeface="+mn-cs"/>
              </a:rPr>
              <a:t>Information Sessions</a:t>
            </a:r>
          </a:p>
          <a:p>
            <a:pPr eaLnBrk="1" fontAlgn="auto" hangingPunct="1">
              <a:spcAft>
                <a:spcPts val="600"/>
              </a:spcAft>
              <a:buFont typeface="Wingdings 2"/>
              <a:buNone/>
              <a:defRPr/>
            </a:pPr>
            <a:r>
              <a:rPr lang="en-US" sz="2200" dirty="0">
                <a:solidFill>
                  <a:srgbClr val="000090"/>
                </a:solidFill>
                <a:ea typeface="+mn-ea"/>
                <a:cs typeface="+mn-cs"/>
              </a:rPr>
              <a:t>JUL 15, Jul 21, 2021</a:t>
            </a:r>
          </a:p>
          <a:p>
            <a:pPr eaLnBrk="1" fontAlgn="auto" hangingPunct="1">
              <a:spcAft>
                <a:spcPts val="600"/>
              </a:spcAft>
              <a:buFont typeface="Wingdings 2"/>
              <a:buNone/>
              <a:defRPr/>
            </a:pPr>
            <a:endParaRPr lang="en-US" sz="1800" dirty="0">
              <a:solidFill>
                <a:srgbClr val="000090"/>
              </a:solidFill>
              <a:ea typeface="+mn-ea"/>
              <a:cs typeface="+mn-cs"/>
            </a:endParaRPr>
          </a:p>
          <a:p>
            <a:pPr eaLnBrk="1" fontAlgn="auto" hangingPunct="1">
              <a:spcAft>
                <a:spcPts val="600"/>
              </a:spcAft>
              <a:buFont typeface="Wingdings 2"/>
              <a:buNone/>
              <a:defRPr/>
            </a:pPr>
            <a:endParaRPr lang="en-US" sz="1800" dirty="0">
              <a:solidFill>
                <a:srgbClr val="000090"/>
              </a:solidFill>
              <a:ea typeface="+mn-ea"/>
              <a:cs typeface="+mn-cs"/>
            </a:endParaRPr>
          </a:p>
          <a:p>
            <a:pPr eaLnBrk="1" fontAlgn="auto" hangingPunct="1">
              <a:spcAft>
                <a:spcPts val="0"/>
              </a:spcAft>
              <a:buFont typeface="Wingdings 2"/>
              <a:buNone/>
              <a:defRPr/>
            </a:pPr>
            <a:endParaRPr lang="en-US" dirty="0">
              <a:ea typeface="+mn-ea"/>
              <a:cs typeface="+mn-cs"/>
            </a:endParaRPr>
          </a:p>
          <a:p>
            <a:pPr eaLnBrk="1" fontAlgn="auto" hangingPunct="1">
              <a:spcAft>
                <a:spcPts val="0"/>
              </a:spcAft>
              <a:buFont typeface="Wingdings 2"/>
              <a:buNone/>
              <a:defRPr/>
            </a:pPr>
            <a:endParaRPr lang="en-US" dirty="0">
              <a:ea typeface="+mn-ea"/>
              <a:cs typeface="+mn-cs"/>
            </a:endParaRPr>
          </a:p>
          <a:p>
            <a:pPr eaLnBrk="1" fontAlgn="auto" hangingPunct="1">
              <a:spcAft>
                <a:spcPts val="0"/>
              </a:spcAft>
              <a:buFont typeface="Wingdings 2"/>
              <a:buNone/>
              <a:defRPr/>
            </a:pPr>
            <a:endParaRPr lang="en-US" dirty="0">
              <a:ea typeface="+mn-ea"/>
              <a:cs typeface="+mn-cs"/>
            </a:endParaRPr>
          </a:p>
          <a:p>
            <a:pPr eaLnBrk="1" fontAlgn="auto" hangingPunct="1">
              <a:spcAft>
                <a:spcPts val="0"/>
              </a:spcAft>
              <a:buFont typeface="Wingdings 2"/>
              <a:buNone/>
              <a:defRPr/>
            </a:pPr>
            <a:endParaRPr lang="en-US" dirty="0">
              <a:ea typeface="+mn-ea"/>
              <a:cs typeface="+mn-cs"/>
            </a:endParaRPr>
          </a:p>
          <a:p>
            <a:pPr eaLnBrk="1" fontAlgn="auto" hangingPunct="1">
              <a:spcAft>
                <a:spcPts val="0"/>
              </a:spcAft>
              <a:buFont typeface="Wingdings 2"/>
              <a:buNone/>
              <a:defRPr/>
            </a:pPr>
            <a:endParaRPr lang="en-US" dirty="0">
              <a:ea typeface="+mn-ea"/>
              <a:cs typeface="+mn-cs"/>
            </a:endParaRPr>
          </a:p>
        </p:txBody>
      </p:sp>
      <p:sp>
        <p:nvSpPr>
          <p:cNvPr id="11266" name="Title 1"/>
          <p:cNvSpPr>
            <a:spLocks noGrp="1"/>
          </p:cNvSpPr>
          <p:nvPr>
            <p:ph type="ctrTitle"/>
          </p:nvPr>
        </p:nvSpPr>
        <p:spPr>
          <a:xfrm>
            <a:off x="685800" y="301625"/>
            <a:ext cx="7772400" cy="1117600"/>
          </a:xfrm>
        </p:spPr>
        <p:txBody>
          <a:bodyPr/>
          <a:lstStyle/>
          <a:p>
            <a:pPr eaLnBrk="1" hangingPunct="1"/>
            <a:r>
              <a:rPr lang="en-US">
                <a:latin typeface="Georgia" charset="0"/>
              </a:rPr>
              <a:t>The University of Mississippi</a:t>
            </a:r>
          </a:p>
        </p:txBody>
      </p:sp>
      <p:pic>
        <p:nvPicPr>
          <p:cNvPr id="11267" name="Picture 3" descr="199 crest(new).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70313" y="1463675"/>
            <a:ext cx="1416050"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65088" y="4101514"/>
            <a:ext cx="8826500" cy="2985433"/>
          </a:xfrm>
          <a:prstGeom prst="rect">
            <a:avLst/>
          </a:prstGeom>
        </p:spPr>
        <p:txBody>
          <a:bodyPr>
            <a:spAutoFit/>
          </a:bodyPr>
          <a:lstStyle/>
          <a:p>
            <a:pPr algn="ctr" fontAlgn="auto">
              <a:spcBef>
                <a:spcPts val="0"/>
              </a:spcBef>
              <a:spcAft>
                <a:spcPts val="0"/>
              </a:spcAft>
              <a:defRPr/>
            </a:pPr>
            <a:br>
              <a:rPr lang="en-US" b="1" dirty="0">
                <a:latin typeface="+mj-lt"/>
                <a:ea typeface="+mn-ea"/>
                <a:cs typeface="+mn-cs"/>
              </a:rPr>
            </a:br>
            <a:endParaRPr lang="en-US" b="1" dirty="0">
              <a:latin typeface="+mj-lt"/>
              <a:ea typeface="+mn-ea"/>
              <a:cs typeface="+mn-cs"/>
            </a:endParaRPr>
          </a:p>
          <a:p>
            <a:pPr algn="ctr" fontAlgn="auto">
              <a:spcBef>
                <a:spcPts val="0"/>
              </a:spcBef>
              <a:spcAft>
                <a:spcPts val="0"/>
              </a:spcAft>
              <a:defRPr/>
            </a:pPr>
            <a:r>
              <a:rPr lang="en-US" b="1" dirty="0">
                <a:latin typeface="+mj-lt"/>
                <a:ea typeface="+mn-ea"/>
                <a:cs typeface="+mn-cs"/>
              </a:rPr>
              <a:t>Jason Hale, </a:t>
            </a:r>
            <a:r>
              <a:rPr lang="en-US" dirty="0">
                <a:latin typeface="+mj-lt"/>
                <a:ea typeface="+mn-ea"/>
                <a:cs typeface="+mn-cs"/>
              </a:rPr>
              <a:t>M.S., Director of Research Development</a:t>
            </a:r>
            <a:r>
              <a:rPr lang="en-US" b="1" dirty="0">
                <a:latin typeface="+mj-lt"/>
                <a:ea typeface="+mn-ea"/>
                <a:cs typeface="+mn-cs"/>
              </a:rPr>
              <a:t>, ORSP</a:t>
            </a:r>
          </a:p>
          <a:p>
            <a:pPr algn="ctr" fontAlgn="auto">
              <a:spcBef>
                <a:spcPts val="0"/>
              </a:spcBef>
              <a:spcAft>
                <a:spcPts val="0"/>
              </a:spcAft>
              <a:defRPr/>
            </a:pPr>
            <a:r>
              <a:rPr lang="en-US" b="1" dirty="0"/>
              <a:t>Robert Doerksen, </a:t>
            </a:r>
            <a:r>
              <a:rPr lang="en-US" dirty="0"/>
              <a:t>Ph.D., Associate Dean of the </a:t>
            </a:r>
            <a:r>
              <a:rPr lang="en-US" b="1" dirty="0"/>
              <a:t>Graduate School</a:t>
            </a:r>
          </a:p>
          <a:p>
            <a:pPr algn="ctr" fontAlgn="auto">
              <a:spcBef>
                <a:spcPts val="0"/>
              </a:spcBef>
              <a:spcAft>
                <a:spcPts val="0"/>
              </a:spcAft>
              <a:defRPr/>
            </a:pPr>
            <a:r>
              <a:rPr lang="en-US" b="1" dirty="0">
                <a:latin typeface="+mj-lt"/>
                <a:ea typeface="+mn-ea"/>
                <a:cs typeface="+mn-cs"/>
              </a:rPr>
              <a:t>Vivian Ibrahim, </a:t>
            </a:r>
            <a:r>
              <a:rPr lang="en-US" dirty="0">
                <a:latin typeface="+mj-lt"/>
                <a:ea typeface="+mn-ea"/>
                <a:cs typeface="+mn-cs"/>
              </a:rPr>
              <a:t>Ph.D., Associate Professor of History; </a:t>
            </a:r>
            <a:br>
              <a:rPr lang="en-US" dirty="0">
                <a:latin typeface="+mj-lt"/>
                <a:ea typeface="+mn-ea"/>
                <a:cs typeface="+mn-cs"/>
              </a:rPr>
            </a:br>
            <a:r>
              <a:rPr lang="en-US" dirty="0">
                <a:latin typeface="+mj-lt"/>
                <a:ea typeface="+mn-ea"/>
                <a:cs typeface="+mn-cs"/>
              </a:rPr>
              <a:t>Director of the </a:t>
            </a:r>
            <a:r>
              <a:rPr lang="en-US" b="1" dirty="0">
                <a:latin typeface="+mj-lt"/>
                <a:ea typeface="+mn-ea"/>
                <a:cs typeface="+mn-cs"/>
              </a:rPr>
              <a:t>Office of National Scholarship Advisement</a:t>
            </a:r>
          </a:p>
          <a:p>
            <a:pPr algn="ctr" fontAlgn="auto">
              <a:spcBef>
                <a:spcPts val="0"/>
              </a:spcBef>
              <a:spcAft>
                <a:spcPts val="0"/>
              </a:spcAft>
              <a:defRPr/>
            </a:pPr>
            <a:endParaRPr lang="en-US" b="1" dirty="0">
              <a:latin typeface="+mj-lt"/>
              <a:ea typeface="+mn-ea"/>
              <a:cs typeface="+mn-cs"/>
            </a:endParaRPr>
          </a:p>
          <a:p>
            <a:pPr algn="ctr" fontAlgn="auto">
              <a:spcBef>
                <a:spcPts val="0"/>
              </a:spcBef>
              <a:spcAft>
                <a:spcPts val="0"/>
              </a:spcAft>
              <a:defRPr/>
            </a:pPr>
            <a:r>
              <a:rPr lang="en-US" sz="1600" b="1" dirty="0">
                <a:latin typeface="+mj-lt"/>
                <a:ea typeface="+mn-ea"/>
                <a:cs typeface="+mn-cs"/>
              </a:rPr>
              <a:t>with Annette </a:t>
            </a:r>
            <a:r>
              <a:rPr lang="en-US" sz="1600" b="1" dirty="0" err="1">
                <a:latin typeface="+mj-lt"/>
                <a:ea typeface="+mn-ea"/>
                <a:cs typeface="+mn-cs"/>
              </a:rPr>
              <a:t>Kluck</a:t>
            </a:r>
            <a:r>
              <a:rPr lang="en-US" sz="1600" b="1" dirty="0">
                <a:latin typeface="+mj-lt"/>
                <a:ea typeface="+mn-ea"/>
                <a:cs typeface="+mn-cs"/>
              </a:rPr>
              <a:t>, Nikki </a:t>
            </a:r>
            <a:r>
              <a:rPr lang="en-US" sz="1600" b="1" dirty="0" err="1">
                <a:latin typeface="+mj-lt"/>
                <a:ea typeface="+mn-ea"/>
                <a:cs typeface="+mn-cs"/>
              </a:rPr>
              <a:t>Reinemann</a:t>
            </a:r>
            <a:r>
              <a:rPr lang="en-US" sz="1600" b="1" dirty="0">
                <a:latin typeface="+mj-lt"/>
                <a:ea typeface="+mn-ea"/>
                <a:cs typeface="+mn-cs"/>
              </a:rPr>
              <a:t>-Gross, Thomas Werfel, </a:t>
            </a:r>
            <a:br>
              <a:rPr lang="en-US" sz="1600" b="1" dirty="0">
                <a:latin typeface="+mj-lt"/>
                <a:ea typeface="+mn-ea"/>
                <a:cs typeface="+mn-cs"/>
              </a:rPr>
            </a:br>
            <a:r>
              <a:rPr lang="en-US" sz="1600" b="1" dirty="0">
                <a:latin typeface="+mj-lt"/>
                <a:ea typeface="+mn-ea"/>
                <a:cs typeface="+mn-cs"/>
              </a:rPr>
              <a:t>Cole Stevens, Courtney Roper, Rachel Greenspan, &amp; Hoang V. Le</a:t>
            </a:r>
          </a:p>
          <a:p>
            <a:pPr algn="ctr" fontAlgn="auto">
              <a:spcBef>
                <a:spcPts val="0"/>
              </a:spcBef>
              <a:spcAft>
                <a:spcPts val="0"/>
              </a:spcAft>
              <a:defRPr/>
            </a:pPr>
            <a:endParaRPr lang="en-US" sz="1600" b="1" dirty="0">
              <a:latin typeface="+mj-lt"/>
              <a:ea typeface="+mn-ea"/>
              <a:cs typeface="+mn-cs"/>
            </a:endParaRPr>
          </a:p>
          <a:p>
            <a:pPr fontAlgn="auto">
              <a:spcBef>
                <a:spcPts val="0"/>
              </a:spcBef>
              <a:spcAft>
                <a:spcPts val="0"/>
              </a:spcAft>
              <a:defRPr/>
            </a:pPr>
            <a:endParaRPr lang="en-US" sz="1400" dirty="0">
              <a:latin typeface="+mj-lt"/>
              <a:ea typeface="+mn-ea"/>
              <a:cs typeface="+mn-cs"/>
            </a:endParaRPr>
          </a:p>
        </p:txBody>
      </p:sp>
    </p:spTree>
    <p:extLst>
      <p:ext uri="{BB962C8B-B14F-4D97-AF65-F5344CB8AC3E}">
        <p14:creationId xmlns:p14="http://schemas.microsoft.com/office/powerpoint/2010/main" val="386382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r>
              <a:rPr lang="en-US" b="1" dirty="0">
                <a:solidFill>
                  <a:srgbClr val="285CC5"/>
                </a:solidFill>
                <a:latin typeface="Georgia" charset="0"/>
              </a:rPr>
              <a:t>Who led in SEC GRFPs last yr?</a:t>
            </a:r>
          </a:p>
        </p:txBody>
      </p:sp>
      <p:sp>
        <p:nvSpPr>
          <p:cNvPr id="6" name="Rectangle 5">
            <a:extLst>
              <a:ext uri="{FF2B5EF4-FFF2-40B4-BE49-F238E27FC236}">
                <a16:creationId xmlns:a16="http://schemas.microsoft.com/office/drawing/2014/main" id="{4CF03C7C-5A34-BA45-A6C7-7A31E49022B8}"/>
              </a:ext>
            </a:extLst>
          </p:cNvPr>
          <p:cNvSpPr/>
          <p:nvPr/>
        </p:nvSpPr>
        <p:spPr>
          <a:xfrm>
            <a:off x="322289" y="1711749"/>
            <a:ext cx="4399613" cy="4524315"/>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dirty="0">
                <a:solidFill>
                  <a:schemeClr val="tx2"/>
                </a:solidFill>
              </a:rPr>
              <a:t>LSU</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Texas A&amp;M</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Vanderbilt</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Alabama</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Arkansas</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Florida</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Georgia</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Kentucky</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South Carolina</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Tennessee</a:t>
            </a:r>
          </a:p>
          <a:p>
            <a:pPr marL="342900" indent="-342900" eaLnBrk="1" fontAlgn="auto" hangingPunct="1">
              <a:spcAft>
                <a:spcPts val="0"/>
              </a:spcAft>
              <a:buFont typeface="Arial" panose="020B0604020202020204" pitchFamily="34" charset="0"/>
              <a:buChar char="•"/>
              <a:defRPr/>
            </a:pPr>
            <a:endParaRPr lang="en-US" sz="2400" dirty="0">
              <a:solidFill>
                <a:schemeClr val="tx2"/>
              </a:solidFill>
            </a:endParaRPr>
          </a:p>
          <a:p>
            <a:pPr marL="342900" indent="-342900" eaLnBrk="1" fontAlgn="auto" hangingPunct="1">
              <a:spcAft>
                <a:spcPts val="0"/>
              </a:spcAft>
              <a:buFont typeface="Arial" panose="020B0604020202020204" pitchFamily="34" charset="0"/>
              <a:buChar char="•"/>
              <a:defRPr/>
            </a:pPr>
            <a:endParaRPr lang="en-US" sz="2400" dirty="0"/>
          </a:p>
        </p:txBody>
      </p:sp>
      <p:sp>
        <p:nvSpPr>
          <p:cNvPr id="4" name="Rectangle 3">
            <a:extLst>
              <a:ext uri="{FF2B5EF4-FFF2-40B4-BE49-F238E27FC236}">
                <a16:creationId xmlns:a16="http://schemas.microsoft.com/office/drawing/2014/main" id="{5A96F95F-8F11-4B48-AEFE-535DE3F67DF0}"/>
              </a:ext>
            </a:extLst>
          </p:cNvPr>
          <p:cNvSpPr/>
          <p:nvPr/>
        </p:nvSpPr>
        <p:spPr>
          <a:xfrm>
            <a:off x="607102" y="621936"/>
            <a:ext cx="1603948" cy="646331"/>
          </a:xfrm>
          <a:prstGeom prst="rect">
            <a:avLst/>
          </a:prstGeom>
        </p:spPr>
        <p:txBody>
          <a:bodyPr wrap="square">
            <a:spAutoFit/>
          </a:bodyPr>
          <a:lstStyle/>
          <a:p>
            <a:pPr eaLnBrk="1" fontAlgn="auto" hangingPunct="1">
              <a:spcAft>
                <a:spcPts val="0"/>
              </a:spcAft>
              <a:defRPr/>
            </a:pPr>
            <a:endParaRPr lang="en-US" dirty="0"/>
          </a:p>
          <a:p>
            <a:pPr eaLnBrk="1" fontAlgn="auto" hangingPunct="1">
              <a:spcAft>
                <a:spcPts val="0"/>
              </a:spcAft>
              <a:buFont typeface="Arial" panose="020B0604020202020204" pitchFamily="34" charset="0"/>
              <a:buNone/>
              <a:defRPr/>
            </a:pPr>
            <a:r>
              <a:rPr lang="en-US" b="1" dirty="0"/>
              <a:t>Zoom Poll</a:t>
            </a:r>
          </a:p>
        </p:txBody>
      </p:sp>
      <p:sp>
        <p:nvSpPr>
          <p:cNvPr id="5" name="Rectangle 4">
            <a:extLst>
              <a:ext uri="{FF2B5EF4-FFF2-40B4-BE49-F238E27FC236}">
                <a16:creationId xmlns:a16="http://schemas.microsoft.com/office/drawing/2014/main" id="{22F8518F-7900-AD4A-8E57-06E086A14AD2}"/>
              </a:ext>
            </a:extLst>
          </p:cNvPr>
          <p:cNvSpPr/>
          <p:nvPr/>
        </p:nvSpPr>
        <p:spPr>
          <a:xfrm>
            <a:off x="3341936" y="2128582"/>
            <a:ext cx="4331635" cy="646331"/>
          </a:xfrm>
          <a:prstGeom prst="rect">
            <a:avLst/>
          </a:prstGeom>
        </p:spPr>
        <p:txBody>
          <a:bodyPr wrap="none">
            <a:spAutoFit/>
          </a:bodyPr>
          <a:lstStyle/>
          <a:p>
            <a:pPr algn="ctr" eaLnBrk="1" fontAlgn="auto" hangingPunct="1">
              <a:spcAft>
                <a:spcPts val="0"/>
              </a:spcAft>
              <a:defRPr/>
            </a:pPr>
            <a:r>
              <a:rPr lang="en-US" dirty="0">
                <a:solidFill>
                  <a:srgbClr val="C00000"/>
                </a:solidFill>
              </a:rPr>
              <a:t>If you participated in last week’s session,</a:t>
            </a:r>
            <a:br>
              <a:rPr lang="en-US" dirty="0">
                <a:solidFill>
                  <a:srgbClr val="C00000"/>
                </a:solidFill>
              </a:rPr>
            </a:br>
            <a:r>
              <a:rPr lang="en-US" dirty="0">
                <a:solidFill>
                  <a:srgbClr val="C00000"/>
                </a:solidFill>
              </a:rPr>
              <a:t> please sit on your hands </a:t>
            </a:r>
            <a:r>
              <a:rPr lang="en-US" dirty="0">
                <a:solidFill>
                  <a:srgbClr val="C00000"/>
                </a:solidFill>
                <a:sym typeface="Wingdings" pitchFamily="2" charset="2"/>
              </a:rPr>
              <a:t></a:t>
            </a:r>
            <a:endParaRPr lang="en-US" dirty="0">
              <a:solidFill>
                <a:srgbClr val="C00000"/>
              </a:solidFill>
            </a:endParaRPr>
          </a:p>
        </p:txBody>
      </p:sp>
    </p:spTree>
    <p:extLst>
      <p:ext uri="{BB962C8B-B14F-4D97-AF65-F5344CB8AC3E}">
        <p14:creationId xmlns:p14="http://schemas.microsoft.com/office/powerpoint/2010/main" val="45583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Who leads in GRFP in the SEC?</a:t>
            </a:r>
          </a:p>
        </p:txBody>
      </p:sp>
      <p:sp>
        <p:nvSpPr>
          <p:cNvPr id="6" name="Rectangle 5">
            <a:extLst>
              <a:ext uri="{FF2B5EF4-FFF2-40B4-BE49-F238E27FC236}">
                <a16:creationId xmlns:a16="http://schemas.microsoft.com/office/drawing/2014/main" id="{4CF03C7C-5A34-BA45-A6C7-7A31E49022B8}"/>
              </a:ext>
            </a:extLst>
          </p:cNvPr>
          <p:cNvSpPr/>
          <p:nvPr/>
        </p:nvSpPr>
        <p:spPr>
          <a:xfrm>
            <a:off x="172387" y="1307712"/>
            <a:ext cx="4399613" cy="4524315"/>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dirty="0">
                <a:solidFill>
                  <a:schemeClr val="tx2"/>
                </a:solidFill>
              </a:rPr>
              <a:t>LSU: 7</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Texas A&amp;M: 15</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Vanderbilt: 11</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Alabama: 3</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Arkansas: 5</a:t>
            </a:r>
          </a:p>
          <a:p>
            <a:pPr marL="342900" indent="-342900" eaLnBrk="1" fontAlgn="auto" hangingPunct="1">
              <a:spcAft>
                <a:spcPts val="0"/>
              </a:spcAft>
              <a:buFont typeface="Arial" panose="020B0604020202020204" pitchFamily="34" charset="0"/>
              <a:buChar char="•"/>
              <a:defRPr/>
            </a:pPr>
            <a:r>
              <a:rPr lang="en-US" sz="2400" b="1" dirty="0">
                <a:solidFill>
                  <a:srgbClr val="0070C0"/>
                </a:solidFill>
              </a:rPr>
              <a:t>U. of Florida: </a:t>
            </a:r>
            <a:r>
              <a:rPr lang="en-US" sz="2400" b="1" dirty="0">
                <a:solidFill>
                  <a:schemeClr val="accent6">
                    <a:lumMod val="75000"/>
                  </a:schemeClr>
                </a:solidFill>
              </a:rPr>
              <a:t>20</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Georgia: 9</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Kentucky: 6</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South Carolina: 4</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Tennessee: 4</a:t>
            </a:r>
          </a:p>
          <a:p>
            <a:pPr marL="342900" indent="-342900" eaLnBrk="1" fontAlgn="auto" hangingPunct="1">
              <a:spcAft>
                <a:spcPts val="0"/>
              </a:spcAft>
              <a:buFont typeface="Arial" panose="020B0604020202020204" pitchFamily="34" charset="0"/>
              <a:buChar char="•"/>
              <a:defRPr/>
            </a:pPr>
            <a:endParaRPr lang="en-US" sz="2400" dirty="0">
              <a:solidFill>
                <a:schemeClr val="tx2"/>
              </a:solidFill>
            </a:endParaRPr>
          </a:p>
          <a:p>
            <a:pPr marL="342900" indent="-342900" eaLnBrk="1" fontAlgn="auto" hangingPunct="1">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2767026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r>
              <a:rPr lang="en-US" b="1" dirty="0">
                <a:solidFill>
                  <a:srgbClr val="285CC5"/>
                </a:solidFill>
                <a:latin typeface="Georgia" charset="0"/>
              </a:rPr>
              <a:t>Who led in SEC GRFPs last yr?</a:t>
            </a:r>
          </a:p>
        </p:txBody>
      </p:sp>
      <p:sp>
        <p:nvSpPr>
          <p:cNvPr id="6" name="Rectangle 5">
            <a:extLst>
              <a:ext uri="{FF2B5EF4-FFF2-40B4-BE49-F238E27FC236}">
                <a16:creationId xmlns:a16="http://schemas.microsoft.com/office/drawing/2014/main" id="{4CF03C7C-5A34-BA45-A6C7-7A31E49022B8}"/>
              </a:ext>
            </a:extLst>
          </p:cNvPr>
          <p:cNvSpPr/>
          <p:nvPr/>
        </p:nvSpPr>
        <p:spPr>
          <a:xfrm>
            <a:off x="172387" y="1286447"/>
            <a:ext cx="4399613" cy="4524315"/>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dirty="0">
                <a:solidFill>
                  <a:schemeClr val="tx2"/>
                </a:solidFill>
              </a:rPr>
              <a:t>LSU: 7</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Texas A&amp;M: 15</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Vanderbilt: 11</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Alabama: 3</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Arkansas: 5</a:t>
            </a:r>
          </a:p>
          <a:p>
            <a:pPr marL="342900" indent="-342900" eaLnBrk="1" fontAlgn="auto" hangingPunct="1">
              <a:spcAft>
                <a:spcPts val="0"/>
              </a:spcAft>
              <a:buFont typeface="Arial" panose="020B0604020202020204" pitchFamily="34" charset="0"/>
              <a:buChar char="•"/>
              <a:defRPr/>
            </a:pPr>
            <a:r>
              <a:rPr lang="en-US" sz="2400" b="1" dirty="0">
                <a:solidFill>
                  <a:srgbClr val="0070C0"/>
                </a:solidFill>
              </a:rPr>
              <a:t>U. of Florida: </a:t>
            </a:r>
            <a:r>
              <a:rPr lang="en-US" sz="2400" b="1" dirty="0">
                <a:solidFill>
                  <a:schemeClr val="accent6">
                    <a:lumMod val="75000"/>
                  </a:schemeClr>
                </a:solidFill>
              </a:rPr>
              <a:t>20</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Georgia: 9</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Kentucky: 6</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South Carolina: 4</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Tennessee: 4</a:t>
            </a:r>
          </a:p>
          <a:p>
            <a:pPr marL="342900" indent="-342900" eaLnBrk="1" fontAlgn="auto" hangingPunct="1">
              <a:spcAft>
                <a:spcPts val="0"/>
              </a:spcAft>
              <a:buFont typeface="Arial" panose="020B0604020202020204" pitchFamily="34" charset="0"/>
              <a:buChar char="•"/>
              <a:defRPr/>
            </a:pPr>
            <a:endParaRPr lang="en-US" sz="2400" dirty="0">
              <a:solidFill>
                <a:schemeClr val="tx2"/>
              </a:solidFill>
            </a:endParaRPr>
          </a:p>
          <a:p>
            <a:pPr marL="342900" indent="-342900" eaLnBrk="1" fontAlgn="auto" hangingPunct="1">
              <a:spcAft>
                <a:spcPts val="0"/>
              </a:spcAft>
              <a:buFont typeface="Arial" panose="020B0604020202020204" pitchFamily="34" charset="0"/>
              <a:buChar char="•"/>
              <a:defRPr/>
            </a:pPr>
            <a:endParaRPr lang="en-US" sz="2400" dirty="0"/>
          </a:p>
        </p:txBody>
      </p:sp>
      <p:sp>
        <p:nvSpPr>
          <p:cNvPr id="4" name="Rectangle 3">
            <a:extLst>
              <a:ext uri="{FF2B5EF4-FFF2-40B4-BE49-F238E27FC236}">
                <a16:creationId xmlns:a16="http://schemas.microsoft.com/office/drawing/2014/main" id="{4DF90E19-C428-D742-B3A3-C1D947DD3E8A}"/>
              </a:ext>
            </a:extLst>
          </p:cNvPr>
          <p:cNvSpPr/>
          <p:nvPr/>
        </p:nvSpPr>
        <p:spPr>
          <a:xfrm>
            <a:off x="172387" y="4940872"/>
            <a:ext cx="3432049" cy="1569660"/>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b="1" dirty="0">
                <a:solidFill>
                  <a:srgbClr val="C00000"/>
                </a:solidFill>
              </a:rPr>
              <a:t>U. Mississippi: 3</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MSU: 3</a:t>
            </a:r>
          </a:p>
          <a:p>
            <a:pPr marL="342900" indent="-342900" fontAlgn="auto">
              <a:spcAft>
                <a:spcPts val="0"/>
              </a:spcAft>
              <a:buFont typeface="Arial" panose="020B0604020202020204" pitchFamily="34" charset="0"/>
              <a:buChar char="•"/>
              <a:defRPr/>
            </a:pPr>
            <a:r>
              <a:rPr lang="en-US" sz="2400" dirty="0">
                <a:solidFill>
                  <a:schemeClr val="tx2"/>
                </a:solidFill>
              </a:rPr>
              <a:t>Auburn: 2</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Missouri: 2</a:t>
            </a:r>
          </a:p>
        </p:txBody>
      </p:sp>
    </p:spTree>
    <p:extLst>
      <p:ext uri="{BB962C8B-B14F-4D97-AF65-F5344CB8AC3E}">
        <p14:creationId xmlns:p14="http://schemas.microsoft.com/office/powerpoint/2010/main" val="3903352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normAutofit/>
          </a:bodyPr>
          <a:lstStyle/>
          <a:p>
            <a:r>
              <a:rPr lang="en-US" sz="2800" b="1" dirty="0">
                <a:solidFill>
                  <a:srgbClr val="285CC5"/>
                </a:solidFill>
                <a:latin typeface="Georgia" charset="0"/>
              </a:rPr>
              <a:t>Does UM Punch above our Weightclass?</a:t>
            </a:r>
          </a:p>
        </p:txBody>
      </p:sp>
      <p:sp>
        <p:nvSpPr>
          <p:cNvPr id="6" name="Rectangle 5">
            <a:extLst>
              <a:ext uri="{FF2B5EF4-FFF2-40B4-BE49-F238E27FC236}">
                <a16:creationId xmlns:a16="http://schemas.microsoft.com/office/drawing/2014/main" id="{4CF03C7C-5A34-BA45-A6C7-7A31E49022B8}"/>
              </a:ext>
            </a:extLst>
          </p:cNvPr>
          <p:cNvSpPr/>
          <p:nvPr/>
        </p:nvSpPr>
        <p:spPr>
          <a:xfrm>
            <a:off x="172387" y="1286447"/>
            <a:ext cx="4399613" cy="4524315"/>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dirty="0">
                <a:solidFill>
                  <a:schemeClr val="tx2"/>
                </a:solidFill>
              </a:rPr>
              <a:t>LSU: 7</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Texas A&amp;M: 15</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Vanderbilt: 11</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Alabama: 3</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Arkansas: 5</a:t>
            </a:r>
          </a:p>
          <a:p>
            <a:pPr marL="342900" indent="-342900" eaLnBrk="1" fontAlgn="auto" hangingPunct="1">
              <a:spcAft>
                <a:spcPts val="0"/>
              </a:spcAft>
              <a:buFont typeface="Arial" panose="020B0604020202020204" pitchFamily="34" charset="0"/>
              <a:buChar char="•"/>
              <a:defRPr/>
            </a:pPr>
            <a:r>
              <a:rPr lang="en-US" sz="2400" b="1" dirty="0">
                <a:solidFill>
                  <a:srgbClr val="0070C0"/>
                </a:solidFill>
              </a:rPr>
              <a:t>U. of Florida: </a:t>
            </a:r>
            <a:r>
              <a:rPr lang="en-US" sz="2400" b="1" dirty="0">
                <a:solidFill>
                  <a:schemeClr val="accent6">
                    <a:lumMod val="75000"/>
                  </a:schemeClr>
                </a:solidFill>
              </a:rPr>
              <a:t>20</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Georgia: 9</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Kentucky: 6</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South Carolina: 4</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 of Tennessee: 4</a:t>
            </a:r>
          </a:p>
          <a:p>
            <a:pPr marL="342900" indent="-342900" eaLnBrk="1" fontAlgn="auto" hangingPunct="1">
              <a:spcAft>
                <a:spcPts val="0"/>
              </a:spcAft>
              <a:buFont typeface="Arial" panose="020B0604020202020204" pitchFamily="34" charset="0"/>
              <a:buChar char="•"/>
              <a:defRPr/>
            </a:pPr>
            <a:endParaRPr lang="en-US" sz="2400" dirty="0">
              <a:solidFill>
                <a:schemeClr val="tx2"/>
              </a:solidFill>
            </a:endParaRPr>
          </a:p>
          <a:p>
            <a:pPr marL="342900" indent="-342900" eaLnBrk="1" fontAlgn="auto" hangingPunct="1">
              <a:spcAft>
                <a:spcPts val="0"/>
              </a:spcAft>
              <a:buFont typeface="Arial" panose="020B0604020202020204" pitchFamily="34" charset="0"/>
              <a:buChar char="•"/>
              <a:defRPr/>
            </a:pPr>
            <a:endParaRPr lang="en-US" sz="2400" dirty="0"/>
          </a:p>
        </p:txBody>
      </p:sp>
      <p:sp>
        <p:nvSpPr>
          <p:cNvPr id="4" name="Rectangle 3">
            <a:extLst>
              <a:ext uri="{FF2B5EF4-FFF2-40B4-BE49-F238E27FC236}">
                <a16:creationId xmlns:a16="http://schemas.microsoft.com/office/drawing/2014/main" id="{4DF90E19-C428-D742-B3A3-C1D947DD3E8A}"/>
              </a:ext>
            </a:extLst>
          </p:cNvPr>
          <p:cNvSpPr/>
          <p:nvPr/>
        </p:nvSpPr>
        <p:spPr>
          <a:xfrm>
            <a:off x="172387" y="4940872"/>
            <a:ext cx="3432049" cy="1569660"/>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b="1" dirty="0">
                <a:solidFill>
                  <a:srgbClr val="C00000"/>
                </a:solidFill>
              </a:rPr>
              <a:t>U. Mississippi: 3</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MSU: 3</a:t>
            </a:r>
          </a:p>
          <a:p>
            <a:pPr marL="342900" indent="-342900" fontAlgn="auto">
              <a:spcAft>
                <a:spcPts val="0"/>
              </a:spcAft>
              <a:buFont typeface="Arial" panose="020B0604020202020204" pitchFamily="34" charset="0"/>
              <a:buChar char="•"/>
              <a:defRPr/>
            </a:pPr>
            <a:r>
              <a:rPr lang="en-US" sz="2400" dirty="0">
                <a:solidFill>
                  <a:schemeClr val="tx2"/>
                </a:solidFill>
              </a:rPr>
              <a:t>Auburn: 2</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Missouri: 2</a:t>
            </a:r>
          </a:p>
        </p:txBody>
      </p:sp>
      <p:graphicFrame>
        <p:nvGraphicFramePr>
          <p:cNvPr id="9" name="Table 8">
            <a:extLst>
              <a:ext uri="{FF2B5EF4-FFF2-40B4-BE49-F238E27FC236}">
                <a16:creationId xmlns:a16="http://schemas.microsoft.com/office/drawing/2014/main" id="{D4CB8D1A-27C6-E241-B15B-CC873A0AF92A}"/>
              </a:ext>
            </a:extLst>
          </p:cNvPr>
          <p:cNvGraphicFramePr>
            <a:graphicFrameLocks noGrp="1"/>
          </p:cNvGraphicFramePr>
          <p:nvPr>
            <p:extLst>
              <p:ext uri="{D42A27DB-BD31-4B8C-83A1-F6EECF244321}">
                <p14:modId xmlns:p14="http://schemas.microsoft.com/office/powerpoint/2010/main" val="3465837427"/>
              </p:ext>
            </p:extLst>
          </p:nvPr>
        </p:nvGraphicFramePr>
        <p:xfrm>
          <a:off x="4906164" y="1902933"/>
          <a:ext cx="3314700" cy="3990340"/>
        </p:xfrm>
        <a:graphic>
          <a:graphicData uri="http://schemas.openxmlformats.org/drawingml/2006/table">
            <a:tbl>
              <a:tblPr>
                <a:tableStyleId>{5C22544A-7EE6-4342-B048-85BDC9FD1C3A}</a:tableStyleId>
              </a:tblPr>
              <a:tblGrid>
                <a:gridCol w="2486818">
                  <a:extLst>
                    <a:ext uri="{9D8B030D-6E8A-4147-A177-3AD203B41FA5}">
                      <a16:colId xmlns:a16="http://schemas.microsoft.com/office/drawing/2014/main" val="1313660396"/>
                    </a:ext>
                  </a:extLst>
                </a:gridCol>
                <a:gridCol w="827882">
                  <a:extLst>
                    <a:ext uri="{9D8B030D-6E8A-4147-A177-3AD203B41FA5}">
                      <a16:colId xmlns:a16="http://schemas.microsoft.com/office/drawing/2014/main" val="4176168469"/>
                    </a:ext>
                  </a:extLst>
                </a:gridCol>
              </a:tblGrid>
              <a:tr h="203200">
                <a:tc>
                  <a:txBody>
                    <a:bodyPr/>
                    <a:lstStyle/>
                    <a:p>
                      <a:pPr algn="l" fontAlgn="b"/>
                      <a:r>
                        <a:rPr lang="en-US" sz="1200" u="none" strike="noStrike">
                          <a:effectLst/>
                        </a:rPr>
                        <a:t>SEC University</a:t>
                      </a:r>
                      <a:endParaRPr lang="en-US"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200" u="none" strike="noStrike">
                          <a:effectLst/>
                        </a:rPr>
                        <a:t>Enrollment</a:t>
                      </a:r>
                      <a:endParaRPr lang="en-US" sz="12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90150"/>
                  </a:ext>
                </a:extLst>
              </a:tr>
              <a:tr h="228600">
                <a:tc>
                  <a:txBody>
                    <a:bodyPr/>
                    <a:lstStyle/>
                    <a:p>
                      <a:pPr algn="l" fontAlgn="b"/>
                      <a:r>
                        <a:rPr lang="en-US" sz="1200" u="none" strike="noStrike">
                          <a:effectLst/>
                        </a:rPr>
                        <a:t>Texas A &amp; M University-College Station</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68,726</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35238730"/>
                  </a:ext>
                </a:extLst>
              </a:tr>
              <a:tr h="228600">
                <a:tc>
                  <a:txBody>
                    <a:bodyPr/>
                    <a:lstStyle/>
                    <a:p>
                      <a:pPr algn="l" fontAlgn="b"/>
                      <a:r>
                        <a:rPr lang="en-US" sz="1200" u="none" strike="noStrike">
                          <a:effectLst/>
                        </a:rPr>
                        <a:t>University of Florida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52,407</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715995189"/>
                  </a:ext>
                </a:extLst>
              </a:tr>
              <a:tr h="228600">
                <a:tc>
                  <a:txBody>
                    <a:bodyPr/>
                    <a:lstStyle/>
                    <a:p>
                      <a:pPr algn="l" fontAlgn="b"/>
                      <a:r>
                        <a:rPr lang="en-US" sz="1200" u="none" strike="noStrike">
                          <a:effectLst/>
                        </a:rPr>
                        <a:t>University of Georgia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38,920</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926057038"/>
                  </a:ext>
                </a:extLst>
              </a:tr>
              <a:tr h="228600">
                <a:tc>
                  <a:txBody>
                    <a:bodyPr/>
                    <a:lstStyle/>
                    <a:p>
                      <a:pPr algn="l" fontAlgn="b"/>
                      <a:r>
                        <a:rPr lang="en-US" sz="1200" u="none" strike="noStrike">
                          <a:effectLst/>
                        </a:rPr>
                        <a:t>The University of Alabama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38,100</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908761968"/>
                  </a:ext>
                </a:extLst>
              </a:tr>
              <a:tr h="228600">
                <a:tc>
                  <a:txBody>
                    <a:bodyPr/>
                    <a:lstStyle/>
                    <a:p>
                      <a:pPr algn="l" fontAlgn="b"/>
                      <a:r>
                        <a:rPr lang="en-US" sz="1200" u="none" strike="noStrike">
                          <a:effectLst/>
                        </a:rPr>
                        <a:t>University of South Carolina-Columbia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35,364</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23072409"/>
                  </a:ext>
                </a:extLst>
              </a:tr>
              <a:tr h="228600">
                <a:tc>
                  <a:txBody>
                    <a:bodyPr/>
                    <a:lstStyle/>
                    <a:p>
                      <a:pPr algn="l" fontAlgn="b"/>
                      <a:r>
                        <a:rPr lang="en-US" sz="1200" u="none" strike="noStrike">
                          <a:effectLst/>
                        </a:rPr>
                        <a:t>Louisiana State University and Agricultural &amp; Mechanical College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31,756</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689073012"/>
                  </a:ext>
                </a:extLst>
              </a:tr>
              <a:tr h="228600">
                <a:tc>
                  <a:txBody>
                    <a:bodyPr/>
                    <a:lstStyle/>
                    <a:p>
                      <a:pPr algn="l" fontAlgn="b"/>
                      <a:r>
                        <a:rPr lang="en-US" sz="1200" u="none" strike="noStrike">
                          <a:effectLst/>
                        </a:rPr>
                        <a:t>Auburn University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30,460</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772560399"/>
                  </a:ext>
                </a:extLst>
              </a:tr>
              <a:tr h="228600">
                <a:tc>
                  <a:txBody>
                    <a:bodyPr/>
                    <a:lstStyle/>
                    <a:p>
                      <a:pPr algn="l" fontAlgn="b"/>
                      <a:r>
                        <a:rPr lang="en-US" sz="1200" u="none" strike="noStrike">
                          <a:effectLst/>
                        </a:rPr>
                        <a:t>University of Missouri-Columbia</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30,014</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26746701"/>
                  </a:ext>
                </a:extLst>
              </a:tr>
              <a:tr h="228600">
                <a:tc>
                  <a:txBody>
                    <a:bodyPr/>
                    <a:lstStyle/>
                    <a:p>
                      <a:pPr algn="l" fontAlgn="b"/>
                      <a:r>
                        <a:rPr lang="en-US" sz="1200" u="none" strike="noStrike">
                          <a:effectLst/>
                        </a:rPr>
                        <a:t>The University of Tennessee-Knoxville</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29,460</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07310840"/>
                  </a:ext>
                </a:extLst>
              </a:tr>
              <a:tr h="228600">
                <a:tc>
                  <a:txBody>
                    <a:bodyPr/>
                    <a:lstStyle/>
                    <a:p>
                      <a:pPr algn="l" fontAlgn="b"/>
                      <a:r>
                        <a:rPr lang="en-US" sz="1200" u="none" strike="noStrike">
                          <a:effectLst/>
                        </a:rPr>
                        <a:t>University of Kentucky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29,402</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23144283"/>
                  </a:ext>
                </a:extLst>
              </a:tr>
              <a:tr h="228600">
                <a:tc>
                  <a:txBody>
                    <a:bodyPr/>
                    <a:lstStyle/>
                    <a:p>
                      <a:pPr algn="l" fontAlgn="b"/>
                      <a:r>
                        <a:rPr lang="en-US" sz="1200" u="none" strike="noStrike">
                          <a:effectLst/>
                        </a:rPr>
                        <a:t>University of Arkansas</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27,559</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46497511"/>
                  </a:ext>
                </a:extLst>
              </a:tr>
              <a:tr h="228600">
                <a:tc>
                  <a:txBody>
                    <a:bodyPr/>
                    <a:lstStyle/>
                    <a:p>
                      <a:pPr algn="l" fontAlgn="b"/>
                      <a:r>
                        <a:rPr lang="en-US" sz="1200" u="none" strike="noStrike">
                          <a:effectLst/>
                        </a:rPr>
                        <a:t>Mississippi State University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22,226</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107810689"/>
                  </a:ext>
                </a:extLst>
              </a:tr>
              <a:tr h="228600">
                <a:tc>
                  <a:txBody>
                    <a:bodyPr/>
                    <a:lstStyle/>
                    <a:p>
                      <a:pPr algn="l" fontAlgn="b"/>
                      <a:r>
                        <a:rPr lang="en-US" sz="1200" b="1" u="none" strike="noStrike">
                          <a:solidFill>
                            <a:srgbClr val="C00000"/>
                          </a:solidFill>
                          <a:effectLst/>
                        </a:rPr>
                        <a:t>University of Mississippi</a:t>
                      </a:r>
                      <a:endParaRPr lang="en-US" sz="1200" b="1" i="0" u="none" strike="noStrike">
                        <a:solidFill>
                          <a:srgbClr val="C00000"/>
                        </a:solidFill>
                        <a:effectLst/>
                        <a:latin typeface="Calibri" panose="020F0502020204030204" pitchFamily="34" charset="0"/>
                      </a:endParaRPr>
                    </a:p>
                  </a:txBody>
                  <a:tcPr marL="9525" marR="9525" marT="9525" marB="0" anchor="b"/>
                </a:tc>
                <a:tc>
                  <a:txBody>
                    <a:bodyPr/>
                    <a:lstStyle/>
                    <a:p>
                      <a:pPr algn="r" fontAlgn="b"/>
                      <a:r>
                        <a:rPr lang="en-US" sz="1400" b="1" u="none" strike="noStrike">
                          <a:solidFill>
                            <a:srgbClr val="C00000"/>
                          </a:solidFill>
                          <a:effectLst/>
                        </a:rPr>
                        <a:t>21,617</a:t>
                      </a:r>
                      <a:endParaRPr lang="en-US" sz="1400" b="1" i="0" u="none" strike="noStrike">
                        <a:solidFill>
                          <a:srgbClr val="C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893809091"/>
                  </a:ext>
                </a:extLst>
              </a:tr>
              <a:tr h="228600">
                <a:tc>
                  <a:txBody>
                    <a:bodyPr/>
                    <a:lstStyle/>
                    <a:p>
                      <a:pPr algn="l" fontAlgn="b"/>
                      <a:r>
                        <a:rPr lang="en-US" sz="1200" u="none" strike="noStrike">
                          <a:effectLst/>
                        </a:rPr>
                        <a:t>Vanderbilt University</a:t>
                      </a:r>
                      <a:endParaRPr lang="en-US"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400" u="none" strike="noStrike">
                          <a:effectLst/>
                        </a:rPr>
                        <a:t>13,131</a:t>
                      </a:r>
                      <a:endParaRPr lang="en-US" sz="1400" b="0" i="0" u="none" strike="noStrike">
                        <a:solidFill>
                          <a:srgbClr val="3D3D3D"/>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019325616"/>
                  </a:ext>
                </a:extLst>
              </a:tr>
            </a:tbl>
          </a:graphicData>
        </a:graphic>
      </p:graphicFrame>
      <p:sp>
        <p:nvSpPr>
          <p:cNvPr id="10" name="Rectangle 9">
            <a:extLst>
              <a:ext uri="{FF2B5EF4-FFF2-40B4-BE49-F238E27FC236}">
                <a16:creationId xmlns:a16="http://schemas.microsoft.com/office/drawing/2014/main" id="{52960D5F-2BD9-D14F-A5AE-C05717B1617D}"/>
              </a:ext>
            </a:extLst>
          </p:cNvPr>
          <p:cNvSpPr/>
          <p:nvPr/>
        </p:nvSpPr>
        <p:spPr>
          <a:xfrm>
            <a:off x="529362" y="6446541"/>
            <a:ext cx="8442251" cy="338554"/>
          </a:xfrm>
          <a:prstGeom prst="rect">
            <a:avLst/>
          </a:prstGeom>
        </p:spPr>
        <p:txBody>
          <a:bodyPr wrap="square">
            <a:spAutoFit/>
          </a:bodyPr>
          <a:lstStyle/>
          <a:p>
            <a:r>
              <a:rPr lang="en-US" sz="1600">
                <a:hlinkClick r:id="rId2"/>
              </a:rPr>
              <a:t>https://www.univstats.com/comparison/southeastern-conference/student-population/</a:t>
            </a:r>
            <a:r>
              <a:rPr lang="en-US" sz="1600"/>
              <a:t> </a:t>
            </a:r>
          </a:p>
        </p:txBody>
      </p:sp>
    </p:spTree>
    <p:extLst>
      <p:ext uri="{BB962C8B-B14F-4D97-AF65-F5344CB8AC3E}">
        <p14:creationId xmlns:p14="http://schemas.microsoft.com/office/powerpoint/2010/main" val="37032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a:extLst>
              <a:ext uri="{FF2B5EF4-FFF2-40B4-BE49-F238E27FC236}">
                <a16:creationId xmlns:a16="http://schemas.microsoft.com/office/drawing/2014/main" id="{3A9FC479-C1CE-40AF-B3B9-B0EF5777986F}"/>
              </a:ext>
            </a:extLst>
          </p:cNvPr>
          <p:cNvSpPr>
            <a:spLocks noGrp="1" noChangeArrowheads="1"/>
          </p:cNvSpPr>
          <p:nvPr>
            <p:ph type="title"/>
          </p:nvPr>
        </p:nvSpPr>
        <p:spPr>
          <a:xfrm>
            <a:off x="304800" y="-152400"/>
            <a:ext cx="8534400" cy="1143000"/>
          </a:xfrm>
        </p:spPr>
        <p:txBody>
          <a:bodyPr>
            <a:normAutofit/>
          </a:bodyPr>
          <a:lstStyle/>
          <a:p>
            <a:pPr eaLnBrk="1" hangingPunct="1"/>
            <a:r>
              <a:rPr lang="en-US" altLang="en-US" dirty="0">
                <a:solidFill>
                  <a:srgbClr val="285CC5"/>
                </a:solidFill>
              </a:rPr>
              <a:t>GRFP Application Timeline</a:t>
            </a:r>
          </a:p>
        </p:txBody>
      </p:sp>
      <p:grpSp>
        <p:nvGrpSpPr>
          <p:cNvPr id="33795" name="Group 4">
            <a:extLst>
              <a:ext uri="{FF2B5EF4-FFF2-40B4-BE49-F238E27FC236}">
                <a16:creationId xmlns:a16="http://schemas.microsoft.com/office/drawing/2014/main" id="{B15F276C-BED2-4457-9223-A2FA5462107B}"/>
              </a:ext>
            </a:extLst>
          </p:cNvPr>
          <p:cNvGrpSpPr>
            <a:grpSpLocks/>
          </p:cNvGrpSpPr>
          <p:nvPr/>
        </p:nvGrpSpPr>
        <p:grpSpPr bwMode="auto">
          <a:xfrm>
            <a:off x="342900" y="1359482"/>
            <a:ext cx="8458200" cy="4577521"/>
            <a:chOff x="342900" y="918482"/>
            <a:chExt cx="8458200" cy="4576848"/>
          </a:xfrm>
        </p:grpSpPr>
        <p:sp>
          <p:nvSpPr>
            <p:cNvPr id="33797" name="TextBox 9">
              <a:extLst>
                <a:ext uri="{FF2B5EF4-FFF2-40B4-BE49-F238E27FC236}">
                  <a16:creationId xmlns:a16="http://schemas.microsoft.com/office/drawing/2014/main" id="{317D2F1F-EC7B-4EF6-B41D-CA6A6808EB31}"/>
                </a:ext>
              </a:extLst>
            </p:cNvPr>
            <p:cNvSpPr txBox="1">
              <a:spLocks noChangeArrowheads="1"/>
            </p:cNvSpPr>
            <p:nvPr/>
          </p:nvSpPr>
          <p:spPr bwMode="auto">
            <a:xfrm>
              <a:off x="1866900" y="160466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33798" name="TextBox 10">
              <a:extLst>
                <a:ext uri="{FF2B5EF4-FFF2-40B4-BE49-F238E27FC236}">
                  <a16:creationId xmlns:a16="http://schemas.microsoft.com/office/drawing/2014/main" id="{05D8F965-35AC-44A5-ADFC-43C25F7D0778}"/>
                </a:ext>
              </a:extLst>
            </p:cNvPr>
            <p:cNvSpPr txBox="1">
              <a:spLocks noChangeArrowheads="1"/>
            </p:cNvSpPr>
            <p:nvPr/>
          </p:nvSpPr>
          <p:spPr bwMode="auto">
            <a:xfrm>
              <a:off x="495300" y="1349024"/>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t>July/August</a:t>
              </a:r>
            </a:p>
          </p:txBody>
        </p:sp>
        <p:sp>
          <p:nvSpPr>
            <p:cNvPr id="33799" name="TextBox 11">
              <a:extLst>
                <a:ext uri="{FF2B5EF4-FFF2-40B4-BE49-F238E27FC236}">
                  <a16:creationId xmlns:a16="http://schemas.microsoft.com/office/drawing/2014/main" id="{02AFD301-7467-4A60-A83B-AB0DF511DEF0}"/>
                </a:ext>
              </a:extLst>
            </p:cNvPr>
            <p:cNvSpPr txBox="1">
              <a:spLocks noChangeArrowheads="1"/>
            </p:cNvSpPr>
            <p:nvPr/>
          </p:nvSpPr>
          <p:spPr bwMode="auto">
            <a:xfrm>
              <a:off x="2781300" y="1260742"/>
              <a:ext cx="2971800" cy="7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000000"/>
                  </a:solidFill>
                </a:rPr>
                <a:t>Mid-late October</a:t>
              </a:r>
              <a:br>
                <a:rPr lang="en-US" altLang="en-US" sz="2400" dirty="0">
                  <a:solidFill>
                    <a:srgbClr val="000000"/>
                  </a:solidFill>
                </a:rPr>
              </a:br>
              <a:r>
                <a:rPr lang="en-US" altLang="en-US" sz="1800" i="1" dirty="0">
                  <a:solidFill>
                    <a:srgbClr val="000000"/>
                  </a:solidFill>
                </a:rPr>
                <a:t>Oct 18, 2021, 5 p.m. local</a:t>
              </a:r>
            </a:p>
          </p:txBody>
        </p:sp>
        <p:sp>
          <p:nvSpPr>
            <p:cNvPr id="33800" name="TextBox 12">
              <a:extLst>
                <a:ext uri="{FF2B5EF4-FFF2-40B4-BE49-F238E27FC236}">
                  <a16:creationId xmlns:a16="http://schemas.microsoft.com/office/drawing/2014/main" id="{7CAFC4A7-3AF0-4946-A573-8ED4BC356B60}"/>
                </a:ext>
              </a:extLst>
            </p:cNvPr>
            <p:cNvSpPr txBox="1">
              <a:spLocks noChangeArrowheads="1"/>
            </p:cNvSpPr>
            <p:nvPr/>
          </p:nvSpPr>
          <p:spPr bwMode="auto">
            <a:xfrm>
              <a:off x="342900" y="5033665"/>
              <a:ext cx="320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00000"/>
                  </a:solidFill>
                </a:rPr>
                <a:t> March - April</a:t>
              </a:r>
            </a:p>
          </p:txBody>
        </p:sp>
        <p:sp>
          <p:nvSpPr>
            <p:cNvPr id="33801" name="TextBox 13">
              <a:extLst>
                <a:ext uri="{FF2B5EF4-FFF2-40B4-BE49-F238E27FC236}">
                  <a16:creationId xmlns:a16="http://schemas.microsoft.com/office/drawing/2014/main" id="{3D7D85C8-D50B-42B6-8D3A-6119BC94D3B3}"/>
                </a:ext>
              </a:extLst>
            </p:cNvPr>
            <p:cNvSpPr txBox="1">
              <a:spLocks noChangeArrowheads="1"/>
            </p:cNvSpPr>
            <p:nvPr/>
          </p:nvSpPr>
          <p:spPr bwMode="auto">
            <a:xfrm>
              <a:off x="3086100" y="5033665"/>
              <a:ext cx="2362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00000"/>
                  </a:solidFill>
                </a:rPr>
                <a:t>       May 1</a:t>
              </a:r>
            </a:p>
          </p:txBody>
        </p:sp>
        <p:sp>
          <p:nvSpPr>
            <p:cNvPr id="15" name="Rectangle 14">
              <a:extLst>
                <a:ext uri="{FF2B5EF4-FFF2-40B4-BE49-F238E27FC236}">
                  <a16:creationId xmlns:a16="http://schemas.microsoft.com/office/drawing/2014/main" id="{E4534C50-4282-48D3-BBC3-EB2673B09D94}"/>
                </a:ext>
              </a:extLst>
            </p:cNvPr>
            <p:cNvSpPr/>
            <p:nvPr/>
          </p:nvSpPr>
          <p:spPr>
            <a:xfrm>
              <a:off x="342900" y="2062073"/>
              <a:ext cx="1981200" cy="1066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t>Solicitation Posted</a:t>
              </a:r>
            </a:p>
          </p:txBody>
        </p:sp>
        <p:sp>
          <p:nvSpPr>
            <p:cNvPr id="33803" name="TextBox 15">
              <a:extLst>
                <a:ext uri="{FF2B5EF4-FFF2-40B4-BE49-F238E27FC236}">
                  <a16:creationId xmlns:a16="http://schemas.microsoft.com/office/drawing/2014/main" id="{928C7D4B-07E0-43EB-8648-F33A09463E45}"/>
                </a:ext>
              </a:extLst>
            </p:cNvPr>
            <p:cNvSpPr txBox="1">
              <a:spLocks noChangeArrowheads="1"/>
            </p:cNvSpPr>
            <p:nvPr/>
          </p:nvSpPr>
          <p:spPr bwMode="auto">
            <a:xfrm>
              <a:off x="5932966" y="918482"/>
              <a:ext cx="2715731" cy="110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a:solidFill>
                    <a:srgbClr val="000000"/>
                  </a:solidFill>
                </a:rPr>
                <a:t>Late Oct or Early November </a:t>
              </a:r>
              <a:br>
                <a:rPr lang="en-US" altLang="en-US" sz="2400" dirty="0">
                  <a:solidFill>
                    <a:srgbClr val="000000"/>
                  </a:solidFill>
                </a:rPr>
              </a:br>
              <a:r>
                <a:rPr lang="en-US" altLang="en-US" sz="1800" i="1" dirty="0">
                  <a:solidFill>
                    <a:srgbClr val="000000"/>
                  </a:solidFill>
                </a:rPr>
                <a:t>Oct 29, 2021, 5 p.m. ET</a:t>
              </a:r>
              <a:endParaRPr lang="en-US" altLang="en-US" sz="1800" dirty="0">
                <a:solidFill>
                  <a:srgbClr val="000000"/>
                </a:solidFill>
              </a:endParaRPr>
            </a:p>
          </p:txBody>
        </p:sp>
        <p:sp>
          <p:nvSpPr>
            <p:cNvPr id="18" name="Rectangle 17">
              <a:extLst>
                <a:ext uri="{FF2B5EF4-FFF2-40B4-BE49-F238E27FC236}">
                  <a16:creationId xmlns:a16="http://schemas.microsoft.com/office/drawing/2014/main" id="{C92A2464-14EA-4E97-BE7C-74C9A8FB32BF}"/>
                </a:ext>
              </a:extLst>
            </p:cNvPr>
            <p:cNvSpPr/>
            <p:nvPr/>
          </p:nvSpPr>
          <p:spPr>
            <a:xfrm>
              <a:off x="342900" y="3890604"/>
              <a:ext cx="1981200" cy="1066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t>Recipients Announced</a:t>
              </a:r>
            </a:p>
          </p:txBody>
        </p:sp>
        <p:sp>
          <p:nvSpPr>
            <p:cNvPr id="19" name="Rectangle 18">
              <a:extLst>
                <a:ext uri="{FF2B5EF4-FFF2-40B4-BE49-F238E27FC236}">
                  <a16:creationId xmlns:a16="http://schemas.microsoft.com/office/drawing/2014/main" id="{60832537-8D75-4E48-B905-E0B4629C4057}"/>
                </a:ext>
              </a:extLst>
            </p:cNvPr>
            <p:cNvSpPr/>
            <p:nvPr/>
          </p:nvSpPr>
          <p:spPr>
            <a:xfrm>
              <a:off x="3009900" y="2062073"/>
              <a:ext cx="2286000" cy="1066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t>Applications Due</a:t>
              </a:r>
            </a:p>
          </p:txBody>
        </p:sp>
        <p:sp>
          <p:nvSpPr>
            <p:cNvPr id="20" name="Rectangle 19">
              <a:extLst>
                <a:ext uri="{FF2B5EF4-FFF2-40B4-BE49-F238E27FC236}">
                  <a16:creationId xmlns:a16="http://schemas.microsoft.com/office/drawing/2014/main" id="{83062BE6-82AF-4E93-ABA5-C0549DCBDF26}"/>
                </a:ext>
              </a:extLst>
            </p:cNvPr>
            <p:cNvSpPr/>
            <p:nvPr/>
          </p:nvSpPr>
          <p:spPr>
            <a:xfrm>
              <a:off x="2857500" y="3890604"/>
              <a:ext cx="2514600" cy="1066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Acceptance of Award and Declaration of Tenure/Res</a:t>
              </a:r>
              <a:r>
                <a:rPr lang="en-US" sz="2000" dirty="0"/>
                <a:t>erve</a:t>
              </a:r>
            </a:p>
          </p:txBody>
        </p:sp>
        <p:sp>
          <p:nvSpPr>
            <p:cNvPr id="21" name="Rectangle 20">
              <a:extLst>
                <a:ext uri="{FF2B5EF4-FFF2-40B4-BE49-F238E27FC236}">
                  <a16:creationId xmlns:a16="http://schemas.microsoft.com/office/drawing/2014/main" id="{91D84CAC-09DE-4883-BEB1-0322AF96BDD0}"/>
                </a:ext>
              </a:extLst>
            </p:cNvPr>
            <p:cNvSpPr/>
            <p:nvPr/>
          </p:nvSpPr>
          <p:spPr>
            <a:xfrm>
              <a:off x="6057900" y="2062073"/>
              <a:ext cx="2057400" cy="1066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t>Reference Letters  Due</a:t>
              </a:r>
            </a:p>
          </p:txBody>
        </p:sp>
        <p:cxnSp>
          <p:nvCxnSpPr>
            <p:cNvPr id="22" name="Straight Arrow Connector 21">
              <a:extLst>
                <a:ext uri="{FF2B5EF4-FFF2-40B4-BE49-F238E27FC236}">
                  <a16:creationId xmlns:a16="http://schemas.microsoft.com/office/drawing/2014/main" id="{810A57F9-A827-40D9-8384-97C6AD35A4B5}"/>
                </a:ext>
              </a:extLst>
            </p:cNvPr>
            <p:cNvCxnSpPr>
              <a:stCxn id="15" idx="3"/>
              <a:endCxn id="19" idx="1"/>
            </p:cNvCxnSpPr>
            <p:nvPr/>
          </p:nvCxnSpPr>
          <p:spPr>
            <a:xfrm>
              <a:off x="2324100" y="2595394"/>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3EFB33B-34B5-47E8-B4D4-5C6C1BE150AC}"/>
                </a:ext>
              </a:extLst>
            </p:cNvPr>
            <p:cNvCxnSpPr>
              <a:stCxn id="19" idx="3"/>
            </p:cNvCxnSpPr>
            <p:nvPr/>
          </p:nvCxnSpPr>
          <p:spPr>
            <a:xfrm>
              <a:off x="5295900" y="2595394"/>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F196F43-80B1-4DD9-AE83-FAA8BCB949BE}"/>
                </a:ext>
              </a:extLst>
            </p:cNvPr>
            <p:cNvSpPr/>
            <p:nvPr/>
          </p:nvSpPr>
          <p:spPr>
            <a:xfrm>
              <a:off x="6057900" y="3890604"/>
              <a:ext cx="1981200" cy="1066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t>Fellowship Year Begins</a:t>
              </a:r>
            </a:p>
          </p:txBody>
        </p:sp>
        <p:sp>
          <p:nvSpPr>
            <p:cNvPr id="33811" name="TextBox 25">
              <a:extLst>
                <a:ext uri="{FF2B5EF4-FFF2-40B4-BE49-F238E27FC236}">
                  <a16:creationId xmlns:a16="http://schemas.microsoft.com/office/drawing/2014/main" id="{D6C6E317-9FA5-4FD1-91EA-38DDDC0768BD}"/>
                </a:ext>
              </a:extLst>
            </p:cNvPr>
            <p:cNvSpPr txBox="1">
              <a:spLocks noChangeArrowheads="1"/>
            </p:cNvSpPr>
            <p:nvPr/>
          </p:nvSpPr>
          <p:spPr bwMode="auto">
            <a:xfrm>
              <a:off x="5905500" y="5033665"/>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000000"/>
                  </a:solidFill>
                </a:rPr>
                <a:t>June 1 or  Sept. 1</a:t>
              </a:r>
            </a:p>
          </p:txBody>
        </p:sp>
        <p:cxnSp>
          <p:nvCxnSpPr>
            <p:cNvPr id="27" name="Straight Connector 26">
              <a:extLst>
                <a:ext uri="{FF2B5EF4-FFF2-40B4-BE49-F238E27FC236}">
                  <a16:creationId xmlns:a16="http://schemas.microsoft.com/office/drawing/2014/main" id="{789506B0-7DD9-4231-B4CF-DEA530B60A52}"/>
                </a:ext>
              </a:extLst>
            </p:cNvPr>
            <p:cNvCxnSpPr>
              <a:stCxn id="21" idx="3"/>
            </p:cNvCxnSpPr>
            <p:nvPr/>
          </p:nvCxnSpPr>
          <p:spPr>
            <a:xfrm>
              <a:off x="8115300" y="2595394"/>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283390-29F6-464F-9E47-802B6350A1BD}"/>
                </a:ext>
              </a:extLst>
            </p:cNvPr>
            <p:cNvCxnSpPr/>
            <p:nvPr/>
          </p:nvCxnSpPr>
          <p:spPr>
            <a:xfrm>
              <a:off x="8496300" y="2595394"/>
              <a:ext cx="0" cy="838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A613E26-5ED7-468E-86D9-6109C8BF270A}"/>
                </a:ext>
              </a:extLst>
            </p:cNvPr>
            <p:cNvCxnSpPr/>
            <p:nvPr/>
          </p:nvCxnSpPr>
          <p:spPr>
            <a:xfrm flipH="1">
              <a:off x="1333500" y="3433471"/>
              <a:ext cx="7162800" cy="76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D415AAC-B560-4033-B79A-F2D184428F90}"/>
                </a:ext>
              </a:extLst>
            </p:cNvPr>
            <p:cNvCxnSpPr>
              <a:endCxn id="18" idx="0"/>
            </p:cNvCxnSpPr>
            <p:nvPr/>
          </p:nvCxnSpPr>
          <p:spPr>
            <a:xfrm>
              <a:off x="1333500" y="3509660"/>
              <a:ext cx="0" cy="380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0BC476B-08FC-4E4B-BE41-DE5128EB9D7D}"/>
                </a:ext>
              </a:extLst>
            </p:cNvPr>
            <p:cNvCxnSpPr>
              <a:stCxn id="18" idx="3"/>
              <a:endCxn id="20" idx="1"/>
            </p:cNvCxnSpPr>
            <p:nvPr/>
          </p:nvCxnSpPr>
          <p:spPr>
            <a:xfrm>
              <a:off x="2324100" y="4423925"/>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B1EF82-A35A-462B-8E39-F77546D7F3AA}"/>
                </a:ext>
              </a:extLst>
            </p:cNvPr>
            <p:cNvCxnSpPr>
              <a:stCxn id="20" idx="3"/>
              <a:endCxn id="25" idx="1"/>
            </p:cNvCxnSpPr>
            <p:nvPr/>
          </p:nvCxnSpPr>
          <p:spPr>
            <a:xfrm>
              <a:off x="5372100" y="4423925"/>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068119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16CD9137-D323-4A72-AFE2-74694F6BE343}"/>
              </a:ext>
            </a:extLst>
          </p:cNvPr>
          <p:cNvSpPr>
            <a:spLocks noGrp="1" noChangeArrowheads="1"/>
          </p:cNvSpPr>
          <p:nvPr>
            <p:ph type="title"/>
          </p:nvPr>
        </p:nvSpPr>
        <p:spPr>
          <a:xfrm>
            <a:off x="442745" y="-233979"/>
            <a:ext cx="8229600" cy="1143000"/>
          </a:xfrm>
        </p:spPr>
        <p:txBody>
          <a:bodyPr>
            <a:normAutofit/>
          </a:bodyPr>
          <a:lstStyle/>
          <a:p>
            <a:pPr eaLnBrk="1" hangingPunct="1">
              <a:defRPr/>
            </a:pPr>
            <a:r>
              <a:rPr lang="en-US" altLang="en-US" sz="3600" b="1" dirty="0">
                <a:solidFill>
                  <a:srgbClr val="285CC5"/>
                </a:solidFill>
              </a:rPr>
              <a:t>How to Prepare and Submit</a:t>
            </a:r>
          </a:p>
        </p:txBody>
      </p:sp>
      <p:sp>
        <p:nvSpPr>
          <p:cNvPr id="2" name="Content Placeholder 1">
            <a:extLst>
              <a:ext uri="{FF2B5EF4-FFF2-40B4-BE49-F238E27FC236}">
                <a16:creationId xmlns:a16="http://schemas.microsoft.com/office/drawing/2014/main" id="{E25EAC44-4D64-4524-8294-7D5394EB5340}"/>
              </a:ext>
            </a:extLst>
          </p:cNvPr>
          <p:cNvSpPr>
            <a:spLocks noGrp="1"/>
          </p:cNvSpPr>
          <p:nvPr>
            <p:ph idx="1"/>
          </p:nvPr>
        </p:nvSpPr>
        <p:spPr>
          <a:xfrm>
            <a:off x="302896" y="1545236"/>
            <a:ext cx="8369449" cy="4635649"/>
          </a:xfrm>
        </p:spPr>
        <p:txBody>
          <a:bodyPr rtlCol="0"/>
          <a:lstStyle/>
          <a:p>
            <a:pPr marL="0" indent="0" fontAlgn="auto">
              <a:spcAft>
                <a:spcPts val="0"/>
              </a:spcAft>
              <a:buNone/>
              <a:defRPr/>
            </a:pPr>
            <a:r>
              <a:rPr lang="en-US" sz="2400" b="1" dirty="0">
                <a:solidFill>
                  <a:srgbClr val="0070C0"/>
                </a:solidFill>
              </a:rPr>
              <a:t>Solicitation has been posted soon to the NSF GRFP Program Page:</a:t>
            </a:r>
            <a:br>
              <a:rPr lang="en-US" sz="2400" b="1" dirty="0">
                <a:solidFill>
                  <a:srgbClr val="0070C0"/>
                </a:solidFill>
              </a:rPr>
            </a:br>
            <a:r>
              <a:rPr lang="en-US" sz="2000" b="1" dirty="0">
                <a:solidFill>
                  <a:srgbClr val="0070C0"/>
                </a:solidFill>
                <a:hlinkClick r:id="rId2"/>
              </a:rPr>
              <a:t>https://</a:t>
            </a:r>
            <a:r>
              <a:rPr lang="en-US" sz="2000" b="1" dirty="0" err="1">
                <a:solidFill>
                  <a:srgbClr val="0070C0"/>
                </a:solidFill>
                <a:hlinkClick r:id="rId2"/>
              </a:rPr>
              <a:t>www.nsf.gov</a:t>
            </a:r>
            <a:r>
              <a:rPr lang="en-US" sz="2000" b="1" dirty="0">
                <a:solidFill>
                  <a:srgbClr val="0070C0"/>
                </a:solidFill>
                <a:hlinkClick r:id="rId2"/>
              </a:rPr>
              <a:t>/funding/</a:t>
            </a:r>
            <a:r>
              <a:rPr lang="en-US" sz="2000" b="1" dirty="0" err="1">
                <a:solidFill>
                  <a:srgbClr val="0070C0"/>
                </a:solidFill>
                <a:hlinkClick r:id="rId2"/>
              </a:rPr>
              <a:t>pgm_summ.jsp?pims_id</a:t>
            </a:r>
            <a:r>
              <a:rPr lang="en-US" sz="2000" b="1" dirty="0">
                <a:solidFill>
                  <a:srgbClr val="0070C0"/>
                </a:solidFill>
                <a:hlinkClick r:id="rId2"/>
              </a:rPr>
              <a:t>=6201</a:t>
            </a:r>
            <a:r>
              <a:rPr lang="en-US" sz="2000" b="1" dirty="0">
                <a:solidFill>
                  <a:srgbClr val="0070C0"/>
                </a:solidFill>
              </a:rPr>
              <a:t> </a:t>
            </a:r>
            <a:endParaRPr lang="en-US" sz="2400" b="1" dirty="0">
              <a:solidFill>
                <a:srgbClr val="0070C0"/>
              </a:solidFill>
            </a:endParaRPr>
          </a:p>
          <a:p>
            <a:pPr marL="0" indent="0" eaLnBrk="1" fontAlgn="auto" hangingPunct="1">
              <a:spcAft>
                <a:spcPts val="0"/>
              </a:spcAft>
              <a:buFont typeface="Arial" panose="020B0604020202020204" pitchFamily="34" charset="0"/>
              <a:buNone/>
              <a:defRPr/>
            </a:pPr>
            <a:r>
              <a:rPr lang="en-US" sz="2400" b="1" dirty="0">
                <a:solidFill>
                  <a:srgbClr val="0070C0"/>
                </a:solidFill>
              </a:rPr>
              <a:t>Provides the following information:</a:t>
            </a:r>
            <a:br>
              <a:rPr lang="en-US" sz="2400" b="1" dirty="0">
                <a:solidFill>
                  <a:srgbClr val="0070C0"/>
                </a:solidFill>
              </a:rPr>
            </a:br>
            <a:endParaRPr lang="en-US" sz="2400" b="1" dirty="0">
              <a:solidFill>
                <a:srgbClr val="0070C0"/>
              </a:solidFill>
            </a:endParaRPr>
          </a:p>
          <a:p>
            <a:pPr lvl="1" eaLnBrk="1" fontAlgn="auto" hangingPunct="1">
              <a:spcAft>
                <a:spcPts val="0"/>
              </a:spcAft>
              <a:defRPr/>
            </a:pPr>
            <a:r>
              <a:rPr lang="en-US" sz="2400" dirty="0"/>
              <a:t>Deadlines</a:t>
            </a:r>
          </a:p>
          <a:p>
            <a:pPr lvl="1" eaLnBrk="1" fontAlgn="auto" hangingPunct="1">
              <a:spcAft>
                <a:spcPts val="0"/>
              </a:spcAft>
              <a:defRPr/>
            </a:pPr>
            <a:r>
              <a:rPr lang="en-US" sz="2400" dirty="0"/>
              <a:t>Program description</a:t>
            </a:r>
          </a:p>
          <a:p>
            <a:pPr lvl="1" eaLnBrk="1" fontAlgn="auto" hangingPunct="1">
              <a:spcAft>
                <a:spcPts val="0"/>
              </a:spcAft>
              <a:defRPr/>
            </a:pPr>
            <a:r>
              <a:rPr lang="en-US" sz="2400" dirty="0"/>
              <a:t>Award information</a:t>
            </a:r>
          </a:p>
          <a:p>
            <a:pPr lvl="1" eaLnBrk="1" fontAlgn="auto" hangingPunct="1">
              <a:spcAft>
                <a:spcPts val="0"/>
              </a:spcAft>
              <a:defRPr/>
            </a:pPr>
            <a:r>
              <a:rPr lang="en-US" sz="2400" dirty="0"/>
              <a:t>Eligibility requirements</a:t>
            </a:r>
          </a:p>
          <a:p>
            <a:pPr lvl="1" eaLnBrk="1" fontAlgn="auto" hangingPunct="1">
              <a:spcAft>
                <a:spcPts val="0"/>
              </a:spcAft>
              <a:defRPr/>
            </a:pPr>
            <a:r>
              <a:rPr lang="en-US" sz="2400" dirty="0"/>
              <a:t>Application preparation </a:t>
            </a:r>
          </a:p>
          <a:p>
            <a:pPr lvl="1" eaLnBrk="1" fontAlgn="auto" hangingPunct="1">
              <a:spcAft>
                <a:spcPts val="0"/>
              </a:spcAft>
              <a:defRPr/>
            </a:pPr>
            <a:r>
              <a:rPr lang="en-US" sz="2400" dirty="0"/>
              <a:t>Submission instructions</a:t>
            </a:r>
          </a:p>
          <a:p>
            <a:pPr lvl="1" eaLnBrk="1" fontAlgn="auto" hangingPunct="1">
              <a:spcAft>
                <a:spcPts val="0"/>
              </a:spcAft>
              <a:defRPr/>
            </a:pPr>
            <a:r>
              <a:rPr lang="en-US" sz="2400" dirty="0"/>
              <a:t>Application review criteria</a:t>
            </a:r>
          </a:p>
        </p:txBody>
      </p:sp>
    </p:spTree>
    <p:extLst>
      <p:ext uri="{BB962C8B-B14F-4D97-AF65-F5344CB8AC3E}">
        <p14:creationId xmlns:p14="http://schemas.microsoft.com/office/powerpoint/2010/main" val="425471903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A71EDC-70C1-4C10-B300-BC055421A3A1}"/>
              </a:ext>
            </a:extLst>
          </p:cNvPr>
          <p:cNvSpPr>
            <a:spLocks noGrp="1"/>
          </p:cNvSpPr>
          <p:nvPr>
            <p:ph idx="1"/>
          </p:nvPr>
        </p:nvSpPr>
        <p:spPr>
          <a:xfrm>
            <a:off x="359485" y="1032734"/>
            <a:ext cx="8534400" cy="5638800"/>
          </a:xfrm>
        </p:spPr>
        <p:txBody>
          <a:bodyPr rtlCol="0">
            <a:normAutofit fontScale="62500" lnSpcReduction="20000"/>
          </a:bodyPr>
          <a:lstStyle/>
          <a:p>
            <a:pPr eaLnBrk="1" fontAlgn="auto" hangingPunct="1">
              <a:spcAft>
                <a:spcPts val="0"/>
              </a:spcAft>
              <a:buFont typeface="Arial" panose="020B0604020202020204" pitchFamily="34" charset="0"/>
              <a:buNone/>
              <a:defRPr/>
            </a:pPr>
            <a:endParaRPr lang="en-US" sz="3600" b="1" dirty="0"/>
          </a:p>
          <a:p>
            <a:pPr eaLnBrk="1" fontAlgn="auto" hangingPunct="1">
              <a:spcAft>
                <a:spcPts val="0"/>
              </a:spcAft>
              <a:buFont typeface="Arial" panose="020B0604020202020204" pitchFamily="34" charset="0"/>
              <a:buNone/>
              <a:defRPr/>
            </a:pPr>
            <a:endParaRPr lang="en-US" sz="3600" b="1" dirty="0"/>
          </a:p>
          <a:p>
            <a:pPr eaLnBrk="1" fontAlgn="auto" hangingPunct="1">
              <a:spcAft>
                <a:spcPts val="0"/>
              </a:spcAft>
              <a:buFont typeface="Arial" panose="020B0604020202020204" pitchFamily="34" charset="0"/>
              <a:buNone/>
              <a:defRPr/>
            </a:pPr>
            <a:r>
              <a:rPr lang="en-US" sz="3600" b="1" dirty="0"/>
              <a:t>Complete an Application Package at </a:t>
            </a:r>
            <a:r>
              <a:rPr lang="en-US" sz="3600" b="1" dirty="0">
                <a:solidFill>
                  <a:srgbClr val="C00000"/>
                </a:solidFill>
              </a:rPr>
              <a:t>research.gov</a:t>
            </a:r>
            <a:r>
              <a:rPr lang="en-US" sz="3600" dirty="0"/>
              <a:t>:</a:t>
            </a:r>
            <a:endParaRPr lang="en-US" sz="3100" i="1" dirty="0"/>
          </a:p>
          <a:p>
            <a:pPr eaLnBrk="1" fontAlgn="auto" hangingPunct="1">
              <a:spcAft>
                <a:spcPts val="0"/>
              </a:spcAft>
              <a:buFont typeface="Arial" panose="020B0604020202020204" pitchFamily="34" charset="0"/>
              <a:buNone/>
              <a:defRPr/>
            </a:pPr>
            <a:endParaRPr lang="en-US" sz="3100" b="1" dirty="0"/>
          </a:p>
          <a:p>
            <a:pPr marL="742950" indent="-742950" eaLnBrk="1" fontAlgn="auto" hangingPunct="1">
              <a:spcAft>
                <a:spcPts val="0"/>
              </a:spcAft>
              <a:buFont typeface="+mj-lt"/>
              <a:buAutoNum type="arabicParenR"/>
              <a:defRPr/>
            </a:pPr>
            <a:r>
              <a:rPr lang="en-US" sz="3600" dirty="0"/>
              <a:t>Personal Information, Education, Work/Research Experience, Proposed Field of Study, Academic Honors, Publications</a:t>
            </a:r>
            <a:br>
              <a:rPr lang="en-US" sz="3600" dirty="0"/>
            </a:br>
            <a:endParaRPr lang="en-US" sz="3600" dirty="0"/>
          </a:p>
          <a:p>
            <a:pPr marL="742950" indent="-742950" eaLnBrk="1" fontAlgn="auto" hangingPunct="1">
              <a:spcAft>
                <a:spcPts val="0"/>
              </a:spcAft>
              <a:buFont typeface="+mj-lt"/>
              <a:buAutoNum type="arabicParenR"/>
              <a:defRPr/>
            </a:pPr>
            <a:r>
              <a:rPr lang="en-US" sz="3600" b="1" dirty="0">
                <a:solidFill>
                  <a:srgbClr val="00B050"/>
                </a:solidFill>
              </a:rPr>
              <a:t>Personal, Relevant Background and Future Goals Statement (3 pages)</a:t>
            </a:r>
            <a:br>
              <a:rPr lang="en-US" sz="3600" dirty="0"/>
            </a:br>
            <a:endParaRPr lang="en-US" sz="1400" dirty="0">
              <a:solidFill>
                <a:srgbClr val="C00000"/>
              </a:solidFill>
            </a:endParaRPr>
          </a:p>
          <a:p>
            <a:pPr marL="742950" indent="-742950" eaLnBrk="1" fontAlgn="auto" hangingPunct="1">
              <a:spcAft>
                <a:spcPts val="0"/>
              </a:spcAft>
              <a:buFont typeface="+mj-lt"/>
              <a:buAutoNum type="arabicParenR"/>
              <a:defRPr/>
            </a:pPr>
            <a:r>
              <a:rPr lang="en-US" sz="3600" b="1" dirty="0">
                <a:solidFill>
                  <a:srgbClr val="C00000"/>
                </a:solidFill>
              </a:rPr>
              <a:t>Graduate Research Statement (2 pages)</a:t>
            </a:r>
            <a:br>
              <a:rPr lang="en-US" sz="3600" dirty="0"/>
            </a:br>
            <a:endParaRPr lang="en-US" sz="1600" dirty="0"/>
          </a:p>
          <a:p>
            <a:pPr marL="742950" indent="-742950" eaLnBrk="1" fontAlgn="auto" hangingPunct="1">
              <a:spcAft>
                <a:spcPts val="0"/>
              </a:spcAft>
              <a:buFont typeface="+mj-lt"/>
              <a:buAutoNum type="arabicParenR"/>
              <a:defRPr/>
            </a:pPr>
            <a:r>
              <a:rPr lang="en-US" sz="3600" dirty="0"/>
              <a:t>Transcripts (uploaded electronically) </a:t>
            </a:r>
            <a:br>
              <a:rPr lang="en-US" sz="3600" dirty="0"/>
            </a:br>
            <a:endParaRPr lang="en-US" sz="1600" dirty="0"/>
          </a:p>
          <a:p>
            <a:pPr marL="742950" indent="-742950" eaLnBrk="1" fontAlgn="auto" hangingPunct="1">
              <a:spcAft>
                <a:spcPts val="0"/>
              </a:spcAft>
              <a:buFont typeface="+mj-lt"/>
              <a:buAutoNum type="arabicParenR"/>
              <a:defRPr/>
            </a:pPr>
            <a:r>
              <a:rPr lang="en-US" sz="3600" dirty="0"/>
              <a:t>Three letters of reference </a:t>
            </a:r>
            <a:br>
              <a:rPr lang="en-US" sz="3600" dirty="0"/>
            </a:br>
            <a:r>
              <a:rPr lang="en-US" sz="3600" dirty="0"/>
              <a:t>    </a:t>
            </a:r>
            <a:endParaRPr lang="en-US" sz="3100" dirty="0"/>
          </a:p>
          <a:p>
            <a:pPr marL="109728" indent="0" algn="ctr" eaLnBrk="1" fontAlgn="auto" hangingPunct="1">
              <a:spcAft>
                <a:spcPts val="0"/>
              </a:spcAft>
              <a:buFont typeface="Arial" panose="020B0604020202020204" pitchFamily="34" charset="0"/>
              <a:buNone/>
              <a:defRPr/>
            </a:pPr>
            <a:endParaRPr lang="en-US" sz="2300" dirty="0"/>
          </a:p>
          <a:p>
            <a:pPr marL="109728" indent="0" algn="ctr" eaLnBrk="1" fontAlgn="auto" hangingPunct="1">
              <a:spcAft>
                <a:spcPts val="0"/>
              </a:spcAft>
              <a:buFont typeface="Arial" panose="020B0604020202020204" pitchFamily="34" charset="0"/>
              <a:buNone/>
              <a:defRPr/>
            </a:pPr>
            <a:r>
              <a:rPr lang="en-US" sz="2900" dirty="0"/>
              <a:t>See the most recent Solicitation for app. details &amp; requirements.</a:t>
            </a:r>
          </a:p>
          <a:p>
            <a:pPr lvl="1" eaLnBrk="1" fontAlgn="auto" hangingPunct="1">
              <a:spcAft>
                <a:spcPts val="0"/>
              </a:spcAft>
              <a:defRPr/>
            </a:pPr>
            <a:endParaRPr lang="en-US" sz="3100" dirty="0"/>
          </a:p>
        </p:txBody>
      </p:sp>
      <p:sp>
        <p:nvSpPr>
          <p:cNvPr id="36867" name="Title 3">
            <a:extLst>
              <a:ext uri="{FF2B5EF4-FFF2-40B4-BE49-F238E27FC236}">
                <a16:creationId xmlns:a16="http://schemas.microsoft.com/office/drawing/2014/main" id="{1151FFA9-9FCA-43A2-B044-14B66666AFC4}"/>
              </a:ext>
            </a:extLst>
          </p:cNvPr>
          <p:cNvSpPr>
            <a:spLocks noGrp="1" noChangeArrowheads="1"/>
          </p:cNvSpPr>
          <p:nvPr>
            <p:ph type="title"/>
          </p:nvPr>
        </p:nvSpPr>
        <p:spPr>
          <a:xfrm>
            <a:off x="609600" y="-152400"/>
            <a:ext cx="8229600" cy="1143000"/>
          </a:xfrm>
        </p:spPr>
        <p:txBody>
          <a:bodyPr>
            <a:normAutofit/>
          </a:bodyPr>
          <a:lstStyle/>
          <a:p>
            <a:pPr eaLnBrk="1" hangingPunct="1"/>
            <a:r>
              <a:rPr lang="en-US" altLang="en-US" b="1" dirty="0"/>
              <a:t>  </a:t>
            </a:r>
            <a:r>
              <a:rPr lang="en-US" altLang="en-US" sz="4400" b="1" dirty="0">
                <a:solidFill>
                  <a:srgbClr val="285CC5"/>
                </a:solidFill>
              </a:rPr>
              <a:t>GRFP Application</a:t>
            </a:r>
          </a:p>
        </p:txBody>
      </p:sp>
    </p:spTree>
    <p:extLst>
      <p:ext uri="{BB962C8B-B14F-4D97-AF65-F5344CB8AC3E}">
        <p14:creationId xmlns:p14="http://schemas.microsoft.com/office/powerpoint/2010/main" val="327575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normAutofit/>
          </a:bodyPr>
          <a:lstStyle/>
          <a:p>
            <a:pPr eaLnBrk="1" hangingPunct="1"/>
            <a:r>
              <a:rPr lang="en-US" sz="3600" dirty="0">
                <a:latin typeface="Georgia" charset="0"/>
              </a:rPr>
              <a:t>A competitive </a:t>
            </a:r>
            <a:r>
              <a:rPr lang="en-US" sz="3600" dirty="0">
                <a:solidFill>
                  <a:srgbClr val="00B050"/>
                </a:solidFill>
                <a:latin typeface="Georgia" charset="0"/>
              </a:rPr>
              <a:t>Personal State</a:t>
            </a:r>
            <a:r>
              <a:rPr lang="en-US" sz="3200" dirty="0">
                <a:solidFill>
                  <a:srgbClr val="00B050"/>
                </a:solidFill>
                <a:latin typeface="Georgia" charset="0"/>
              </a:rPr>
              <a:t>ment</a:t>
            </a:r>
            <a:endParaRPr lang="en-US" sz="3600" dirty="0">
              <a:solidFill>
                <a:srgbClr val="00B050"/>
              </a:solidFill>
              <a:latin typeface="Georgia" charset="0"/>
            </a:endParaRPr>
          </a:p>
        </p:txBody>
      </p:sp>
      <p:sp>
        <p:nvSpPr>
          <p:cNvPr id="12290" name="Content Placeholder 2"/>
          <p:cNvSpPr>
            <a:spLocks noGrp="1"/>
          </p:cNvSpPr>
          <p:nvPr>
            <p:ph sz="quarter" idx="1"/>
          </p:nvPr>
        </p:nvSpPr>
        <p:spPr>
          <a:xfrm>
            <a:off x="301625" y="1720850"/>
            <a:ext cx="8504238" cy="5041900"/>
          </a:xfrm>
        </p:spPr>
        <p:txBody>
          <a:bodyPr/>
          <a:lstStyle/>
          <a:p>
            <a:pPr fontAlgn="auto">
              <a:spcAft>
                <a:spcPts val="0"/>
              </a:spcAft>
              <a:defRPr/>
            </a:pPr>
            <a:r>
              <a:rPr lang="en-US" sz="2000" b="1" dirty="0">
                <a:solidFill>
                  <a:srgbClr val="00B050"/>
                </a:solidFill>
              </a:rPr>
              <a:t>3 pages max</a:t>
            </a:r>
          </a:p>
          <a:p>
            <a:pPr fontAlgn="auto">
              <a:spcAft>
                <a:spcPts val="0"/>
              </a:spcAft>
              <a:defRPr/>
            </a:pPr>
            <a:r>
              <a:rPr lang="en-US" sz="2000" b="1" dirty="0">
                <a:solidFill>
                  <a:srgbClr val="00B050"/>
                </a:solidFill>
              </a:rPr>
              <a:t>Experiences</a:t>
            </a:r>
            <a:r>
              <a:rPr lang="en-US" sz="2000" b="1" dirty="0">
                <a:solidFill>
                  <a:srgbClr val="C00000"/>
                </a:solidFill>
              </a:rPr>
              <a:t> </a:t>
            </a:r>
            <a:r>
              <a:rPr lang="en-US" sz="2000" dirty="0"/>
              <a:t>(personal and professional) </a:t>
            </a:r>
            <a:r>
              <a:rPr lang="en-US" sz="2000" b="1" dirty="0">
                <a:solidFill>
                  <a:srgbClr val="00B050"/>
                </a:solidFill>
              </a:rPr>
              <a:t>contributing</a:t>
            </a:r>
            <a:r>
              <a:rPr lang="en-US" sz="2000" dirty="0"/>
              <a:t> to your </a:t>
            </a:r>
            <a:r>
              <a:rPr lang="en-US" sz="2000" b="1" dirty="0">
                <a:solidFill>
                  <a:srgbClr val="00B050"/>
                </a:solidFill>
              </a:rPr>
              <a:t>motivation</a:t>
            </a:r>
            <a:r>
              <a:rPr lang="en-US" sz="2000" dirty="0"/>
              <a:t> and </a:t>
            </a:r>
            <a:r>
              <a:rPr lang="en-US" sz="2000" b="1" dirty="0">
                <a:solidFill>
                  <a:srgbClr val="00B050"/>
                </a:solidFill>
              </a:rPr>
              <a:t>preparation</a:t>
            </a:r>
            <a:r>
              <a:rPr lang="en-US" sz="2000" dirty="0"/>
              <a:t> for </a:t>
            </a:r>
            <a:r>
              <a:rPr lang="en-US" sz="2000" b="1" dirty="0">
                <a:solidFill>
                  <a:srgbClr val="00B050"/>
                </a:solidFill>
              </a:rPr>
              <a:t>pursuing a STEM career </a:t>
            </a:r>
            <a:endParaRPr lang="en-US" sz="2000" dirty="0"/>
          </a:p>
          <a:p>
            <a:r>
              <a:rPr lang="en-US" sz="2000" dirty="0"/>
              <a:t>Previous </a:t>
            </a:r>
            <a:r>
              <a:rPr lang="en-US" sz="2000" b="1" dirty="0">
                <a:solidFill>
                  <a:srgbClr val="00B050"/>
                </a:solidFill>
              </a:rPr>
              <a:t>research/industrial/professional experiences </a:t>
            </a:r>
          </a:p>
          <a:p>
            <a:pPr lvl="1" fontAlgn="auto">
              <a:spcAft>
                <a:spcPts val="0"/>
              </a:spcAft>
              <a:defRPr/>
            </a:pPr>
            <a:r>
              <a:rPr lang="en-US" altLang="en-US" sz="1800" i="1" dirty="0">
                <a:solidFill>
                  <a:srgbClr val="000000"/>
                </a:solidFill>
              </a:rPr>
              <a:t>What was the project?  </a:t>
            </a:r>
          </a:p>
          <a:p>
            <a:pPr lvl="1" fontAlgn="auto">
              <a:spcAft>
                <a:spcPts val="0"/>
              </a:spcAft>
              <a:defRPr/>
            </a:pPr>
            <a:r>
              <a:rPr lang="en-US" altLang="en-US" sz="1800" i="1" dirty="0">
                <a:solidFill>
                  <a:srgbClr val="000000"/>
                </a:solidFill>
              </a:rPr>
              <a:t>How did you become involved?  Where was it done?</a:t>
            </a:r>
          </a:p>
          <a:p>
            <a:pPr lvl="1" fontAlgn="auto">
              <a:spcAft>
                <a:spcPts val="0"/>
              </a:spcAft>
              <a:defRPr/>
            </a:pPr>
            <a:r>
              <a:rPr lang="en-US" altLang="en-US" sz="1800" i="1" dirty="0">
                <a:solidFill>
                  <a:srgbClr val="000000"/>
                </a:solidFill>
              </a:rPr>
              <a:t>Why was this project worth doing?</a:t>
            </a:r>
          </a:p>
          <a:p>
            <a:pPr lvl="1" fontAlgn="auto">
              <a:spcAft>
                <a:spcPts val="0"/>
              </a:spcAft>
              <a:defRPr/>
            </a:pPr>
            <a:r>
              <a:rPr lang="en-US" altLang="en-US" sz="1800" i="1" dirty="0">
                <a:solidFill>
                  <a:srgbClr val="000000"/>
                </a:solidFill>
              </a:rPr>
              <a:t>What was your contribution to the project?</a:t>
            </a:r>
          </a:p>
          <a:p>
            <a:pPr lvl="1" fontAlgn="auto">
              <a:spcAft>
                <a:spcPts val="0"/>
              </a:spcAft>
              <a:defRPr/>
            </a:pPr>
            <a:r>
              <a:rPr lang="en-US" altLang="en-US" sz="1800" i="1" dirty="0">
                <a:solidFill>
                  <a:srgbClr val="000000"/>
                </a:solidFill>
              </a:rPr>
              <a:t>How did your part of the project fit into the whole?</a:t>
            </a:r>
          </a:p>
          <a:p>
            <a:pPr lvl="1" fontAlgn="auto">
              <a:spcAft>
                <a:spcPts val="0"/>
              </a:spcAft>
              <a:defRPr/>
            </a:pPr>
            <a:r>
              <a:rPr lang="en-US" altLang="en-US" sz="1800" i="1" dirty="0">
                <a:solidFill>
                  <a:srgbClr val="000000"/>
                </a:solidFill>
              </a:rPr>
              <a:t>What have you learned? Any advanced course work?  </a:t>
            </a:r>
            <a:endParaRPr lang="en-US" sz="1500" dirty="0"/>
          </a:p>
          <a:p>
            <a:pPr fontAlgn="auto">
              <a:spcAft>
                <a:spcPts val="0"/>
              </a:spcAft>
              <a:defRPr/>
            </a:pPr>
            <a:r>
              <a:rPr lang="en-US" sz="2000" b="1" dirty="0">
                <a:solidFill>
                  <a:srgbClr val="00B050"/>
                </a:solidFill>
              </a:rPr>
              <a:t>Career aspirations</a:t>
            </a:r>
            <a:r>
              <a:rPr lang="en-US" sz="2000" b="1" dirty="0"/>
              <a:t> </a:t>
            </a:r>
            <a:r>
              <a:rPr lang="en-US" sz="2000" dirty="0"/>
              <a:t>and </a:t>
            </a:r>
            <a:r>
              <a:rPr lang="en-US" sz="2000" b="1" dirty="0">
                <a:solidFill>
                  <a:srgbClr val="00B050"/>
                </a:solidFill>
              </a:rPr>
              <a:t>future goals</a:t>
            </a:r>
          </a:p>
          <a:p>
            <a:pPr lvl="1" fontAlgn="auto">
              <a:spcAft>
                <a:spcPts val="0"/>
              </a:spcAft>
              <a:defRPr/>
            </a:pPr>
            <a:r>
              <a:rPr lang="en-US" altLang="en-US" sz="1800" i="1" dirty="0">
                <a:solidFill>
                  <a:srgbClr val="000000"/>
                </a:solidFill>
              </a:rPr>
              <a:t>How have your experiences shaped your goals?</a:t>
            </a:r>
          </a:p>
          <a:p>
            <a:pPr fontAlgn="auto">
              <a:spcAft>
                <a:spcPts val="0"/>
              </a:spcAft>
              <a:defRPr/>
            </a:pPr>
            <a:r>
              <a:rPr lang="en-US" sz="2000" dirty="0"/>
              <a:t>Address NSF’s review criteria </a:t>
            </a:r>
          </a:p>
          <a:p>
            <a:pPr lvl="1" fontAlgn="auto">
              <a:spcAft>
                <a:spcPts val="0"/>
              </a:spcAft>
              <a:defRPr/>
            </a:pPr>
            <a:r>
              <a:rPr lang="en-US" sz="1500" dirty="0"/>
              <a:t>Labeled Intellectual Merit section</a:t>
            </a:r>
          </a:p>
          <a:p>
            <a:pPr lvl="1" fontAlgn="auto">
              <a:spcAft>
                <a:spcPts val="0"/>
              </a:spcAft>
              <a:defRPr/>
            </a:pPr>
            <a:r>
              <a:rPr lang="en-US" sz="1500" dirty="0"/>
              <a:t>Labeled Broader Impacts section</a:t>
            </a:r>
          </a:p>
          <a:p>
            <a:pPr marL="274638" lvl="1" indent="0" fontAlgn="auto">
              <a:spcAft>
                <a:spcPts val="0"/>
              </a:spcAft>
              <a:buNone/>
              <a:defRPr/>
            </a:pPr>
            <a:endParaRPr lang="en-US" altLang="en-US" sz="1800" i="1" dirty="0">
              <a:solidFill>
                <a:srgbClr val="000000"/>
              </a:solidFill>
            </a:endParaRPr>
          </a:p>
          <a:p>
            <a:pPr marL="274638" lvl="1" indent="0" fontAlgn="auto">
              <a:spcAft>
                <a:spcPts val="0"/>
              </a:spcAft>
              <a:buNone/>
              <a:defRPr/>
            </a:pPr>
            <a:endParaRPr lang="en-US" sz="1500" dirty="0"/>
          </a:p>
        </p:txBody>
      </p:sp>
    </p:spTree>
    <p:extLst>
      <p:ext uri="{BB962C8B-B14F-4D97-AF65-F5344CB8AC3E}">
        <p14:creationId xmlns:p14="http://schemas.microsoft.com/office/powerpoint/2010/main" val="42377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9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9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290">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90">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290">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290">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29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normAutofit/>
          </a:bodyPr>
          <a:lstStyle/>
          <a:p>
            <a:pPr eaLnBrk="1" hangingPunct="1"/>
            <a:r>
              <a:rPr lang="en-US" sz="3600" dirty="0">
                <a:latin typeface="Georgia" charset="0"/>
              </a:rPr>
              <a:t>A competitive </a:t>
            </a:r>
            <a:r>
              <a:rPr lang="en-US" sz="3600" b="1" dirty="0">
                <a:solidFill>
                  <a:srgbClr val="C00000"/>
                </a:solidFill>
                <a:latin typeface="Georgia" charset="0"/>
              </a:rPr>
              <a:t>Research State</a:t>
            </a:r>
            <a:r>
              <a:rPr lang="en-US" sz="3200" b="1" dirty="0">
                <a:solidFill>
                  <a:srgbClr val="C00000"/>
                </a:solidFill>
                <a:latin typeface="Georgia" charset="0"/>
              </a:rPr>
              <a:t>ment</a:t>
            </a:r>
            <a:endParaRPr lang="en-US" sz="3600" b="1" dirty="0">
              <a:solidFill>
                <a:srgbClr val="C00000"/>
              </a:solidFill>
              <a:latin typeface="Georgia" charset="0"/>
            </a:endParaRPr>
          </a:p>
        </p:txBody>
      </p:sp>
      <p:sp>
        <p:nvSpPr>
          <p:cNvPr id="12290" name="Content Placeholder 2"/>
          <p:cNvSpPr>
            <a:spLocks noGrp="1"/>
          </p:cNvSpPr>
          <p:nvPr>
            <p:ph sz="quarter" idx="1"/>
          </p:nvPr>
        </p:nvSpPr>
        <p:spPr>
          <a:xfrm>
            <a:off x="301624" y="1720850"/>
            <a:ext cx="8713283" cy="5346924"/>
          </a:xfrm>
        </p:spPr>
        <p:txBody>
          <a:bodyPr/>
          <a:lstStyle/>
          <a:p>
            <a:pPr fontAlgn="auto">
              <a:spcAft>
                <a:spcPts val="0"/>
              </a:spcAft>
              <a:defRPr/>
            </a:pPr>
            <a:r>
              <a:rPr lang="en-US" sz="2000" b="1" dirty="0">
                <a:solidFill>
                  <a:srgbClr val="C00000"/>
                </a:solidFill>
              </a:rPr>
              <a:t>2 pages max</a:t>
            </a:r>
          </a:p>
          <a:p>
            <a:pPr fontAlgn="auto">
              <a:spcAft>
                <a:spcPts val="0"/>
              </a:spcAft>
              <a:defRPr/>
            </a:pPr>
            <a:r>
              <a:rPr lang="en-US" sz="2000" dirty="0"/>
              <a:t>Describe your </a:t>
            </a:r>
            <a:r>
              <a:rPr lang="en-US" sz="2000" b="1" dirty="0">
                <a:solidFill>
                  <a:srgbClr val="C00000"/>
                </a:solidFill>
              </a:rPr>
              <a:t>Research Plan</a:t>
            </a:r>
          </a:p>
          <a:p>
            <a:pPr lvl="1" fontAlgn="auto">
              <a:spcAft>
                <a:spcPts val="0"/>
              </a:spcAft>
              <a:defRPr/>
            </a:pPr>
            <a:r>
              <a:rPr lang="en-US" sz="1900" dirty="0">
                <a:solidFill>
                  <a:schemeClr val="tx1"/>
                </a:solidFill>
              </a:rPr>
              <a:t>Communicate your </a:t>
            </a:r>
            <a:r>
              <a:rPr lang="en-US" sz="1900" b="1" dirty="0">
                <a:solidFill>
                  <a:srgbClr val="C00000"/>
                </a:solidFill>
              </a:rPr>
              <a:t>research idea </a:t>
            </a:r>
            <a:r>
              <a:rPr lang="en-US" sz="1900" dirty="0">
                <a:solidFill>
                  <a:schemeClr val="tx1"/>
                </a:solidFill>
              </a:rPr>
              <a:t>and </a:t>
            </a:r>
            <a:r>
              <a:rPr lang="en-US" sz="1900" b="1" dirty="0">
                <a:solidFill>
                  <a:srgbClr val="C00000"/>
                </a:solidFill>
              </a:rPr>
              <a:t>approach</a:t>
            </a:r>
          </a:p>
          <a:p>
            <a:pPr lvl="1" fontAlgn="auto">
              <a:spcAft>
                <a:spcPts val="0"/>
              </a:spcAft>
              <a:defRPr/>
            </a:pPr>
            <a:r>
              <a:rPr lang="en-US" sz="1900" dirty="0">
                <a:solidFill>
                  <a:schemeClr val="tx1"/>
                </a:solidFill>
              </a:rPr>
              <a:t>Explain your </a:t>
            </a:r>
            <a:r>
              <a:rPr lang="en-US" sz="1900" b="1" dirty="0">
                <a:solidFill>
                  <a:srgbClr val="C00000"/>
                </a:solidFill>
              </a:rPr>
              <a:t>research plan </a:t>
            </a:r>
            <a:r>
              <a:rPr lang="en-US" sz="1900" dirty="0">
                <a:solidFill>
                  <a:schemeClr val="tx1"/>
                </a:solidFill>
              </a:rPr>
              <a:t>and </a:t>
            </a:r>
            <a:r>
              <a:rPr lang="en-US" sz="1900" b="1" dirty="0">
                <a:solidFill>
                  <a:srgbClr val="C00000"/>
                </a:solidFill>
              </a:rPr>
              <a:t>methods</a:t>
            </a:r>
          </a:p>
          <a:p>
            <a:pPr lvl="1" fontAlgn="auto">
              <a:spcAft>
                <a:spcPts val="0"/>
              </a:spcAft>
              <a:defRPr/>
            </a:pPr>
            <a:r>
              <a:rPr lang="en-US" sz="1900" dirty="0">
                <a:solidFill>
                  <a:schemeClr val="tx1"/>
                </a:solidFill>
              </a:rPr>
              <a:t>What do you expect to </a:t>
            </a:r>
            <a:r>
              <a:rPr lang="en-US" sz="1900" b="1" dirty="0">
                <a:solidFill>
                  <a:srgbClr val="C00000"/>
                </a:solidFill>
              </a:rPr>
              <a:t>learn</a:t>
            </a:r>
            <a:r>
              <a:rPr lang="en-US" sz="1900" dirty="0">
                <a:solidFill>
                  <a:schemeClr val="tx1"/>
                </a:solidFill>
              </a:rPr>
              <a:t>?  </a:t>
            </a:r>
          </a:p>
          <a:p>
            <a:pPr lvl="1" fontAlgn="auto">
              <a:spcAft>
                <a:spcPts val="0"/>
              </a:spcAft>
              <a:defRPr/>
            </a:pPr>
            <a:r>
              <a:rPr lang="en-US" sz="1900" dirty="0">
                <a:solidFill>
                  <a:schemeClr val="tx1"/>
                </a:solidFill>
              </a:rPr>
              <a:t>How will you know if the project is </a:t>
            </a:r>
            <a:r>
              <a:rPr lang="en-US" sz="1900" b="1" dirty="0">
                <a:solidFill>
                  <a:srgbClr val="C00000"/>
                </a:solidFill>
              </a:rPr>
              <a:t>successful</a:t>
            </a:r>
            <a:r>
              <a:rPr lang="en-US" sz="1900" dirty="0">
                <a:solidFill>
                  <a:schemeClr val="tx1"/>
                </a:solidFill>
              </a:rPr>
              <a:t>?</a:t>
            </a:r>
          </a:p>
          <a:p>
            <a:pPr lvl="1" fontAlgn="auto">
              <a:spcAft>
                <a:spcPts val="0"/>
              </a:spcAft>
              <a:defRPr/>
            </a:pPr>
            <a:r>
              <a:rPr lang="en-US" sz="1900" dirty="0">
                <a:solidFill>
                  <a:schemeClr val="tx1"/>
                </a:solidFill>
              </a:rPr>
              <a:t>What would you do </a:t>
            </a:r>
            <a:r>
              <a:rPr lang="en-US" sz="1900" b="1" dirty="0">
                <a:solidFill>
                  <a:srgbClr val="C00000"/>
                </a:solidFill>
              </a:rPr>
              <a:t>next</a:t>
            </a:r>
            <a:r>
              <a:rPr lang="en-US" sz="1900" dirty="0">
                <a:solidFill>
                  <a:schemeClr val="tx1"/>
                </a:solidFill>
              </a:rPr>
              <a:t>?</a:t>
            </a:r>
          </a:p>
          <a:p>
            <a:pPr fontAlgn="auto">
              <a:spcAft>
                <a:spcPts val="0"/>
              </a:spcAft>
              <a:defRPr/>
            </a:pPr>
            <a:r>
              <a:rPr lang="en-US" sz="2000" dirty="0"/>
              <a:t>Address NSF’s review criteria </a:t>
            </a:r>
          </a:p>
          <a:p>
            <a:pPr lvl="1" fontAlgn="auto">
              <a:spcAft>
                <a:spcPts val="0"/>
              </a:spcAft>
              <a:defRPr/>
            </a:pPr>
            <a:r>
              <a:rPr lang="en-US" sz="1500" dirty="0"/>
              <a:t>Labeled Intellectual Merit section</a:t>
            </a:r>
          </a:p>
          <a:p>
            <a:pPr lvl="1" fontAlgn="auto">
              <a:spcAft>
                <a:spcPts val="0"/>
              </a:spcAft>
              <a:defRPr/>
            </a:pPr>
            <a:r>
              <a:rPr lang="en-US" sz="1500" dirty="0"/>
              <a:t>Labeled Broader Impacts section</a:t>
            </a:r>
          </a:p>
          <a:p>
            <a:pPr fontAlgn="auto">
              <a:spcAft>
                <a:spcPts val="0"/>
              </a:spcAft>
              <a:defRPr/>
            </a:pPr>
            <a:r>
              <a:rPr lang="en-US" sz="2000" dirty="0"/>
              <a:t>Communicate clearly for </a:t>
            </a:r>
            <a:r>
              <a:rPr lang="en-US" sz="2000" b="1" dirty="0">
                <a:solidFill>
                  <a:srgbClr val="C00000"/>
                </a:solidFill>
              </a:rPr>
              <a:t>non-specialists</a:t>
            </a:r>
          </a:p>
          <a:p>
            <a:pPr lvl="1" fontAlgn="auto">
              <a:spcAft>
                <a:spcPts val="0"/>
              </a:spcAft>
              <a:defRPr/>
            </a:pPr>
            <a:r>
              <a:rPr lang="en-US" altLang="en-US" sz="2000" b="1" dirty="0">
                <a:solidFill>
                  <a:srgbClr val="C00000"/>
                </a:solidFill>
              </a:rPr>
              <a:t>Avoid jargon</a:t>
            </a:r>
            <a:r>
              <a:rPr lang="en-US" altLang="en-US" sz="2000" dirty="0">
                <a:solidFill>
                  <a:schemeClr val="tx1"/>
                </a:solidFill>
              </a:rPr>
              <a:t>!</a:t>
            </a:r>
          </a:p>
          <a:p>
            <a:pPr lvl="1" fontAlgn="auto">
              <a:spcAft>
                <a:spcPts val="0"/>
              </a:spcAft>
              <a:defRPr/>
            </a:pPr>
            <a:r>
              <a:rPr lang="en-US" sz="2000" dirty="0">
                <a:solidFill>
                  <a:schemeClr val="tx1"/>
                </a:solidFill>
              </a:rPr>
              <a:t>Make your </a:t>
            </a:r>
            <a:r>
              <a:rPr lang="en-US" sz="2000" b="1" dirty="0">
                <a:solidFill>
                  <a:srgbClr val="C00000"/>
                </a:solidFill>
              </a:rPr>
              <a:t>contributions clear </a:t>
            </a:r>
          </a:p>
          <a:p>
            <a:pPr marL="274638" lvl="1" indent="0" fontAlgn="auto">
              <a:spcAft>
                <a:spcPts val="0"/>
              </a:spcAft>
              <a:buNone/>
              <a:defRPr/>
            </a:pPr>
            <a:endParaRPr lang="en-US" altLang="en-US" sz="2300" dirty="0">
              <a:solidFill>
                <a:srgbClr val="000000"/>
              </a:solidFill>
            </a:endParaRPr>
          </a:p>
          <a:p>
            <a:pPr marL="274638" lvl="1" indent="0" fontAlgn="auto">
              <a:spcAft>
                <a:spcPts val="0"/>
              </a:spcAft>
              <a:buNone/>
              <a:defRPr/>
            </a:pPr>
            <a:endParaRPr lang="en-US" sz="1500" dirty="0"/>
          </a:p>
        </p:txBody>
      </p:sp>
    </p:spTree>
    <p:extLst>
      <p:ext uri="{BB962C8B-B14F-4D97-AF65-F5344CB8AC3E}">
        <p14:creationId xmlns:p14="http://schemas.microsoft.com/office/powerpoint/2010/main" val="14642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290">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29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29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290">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29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9F91A14B-5C1E-4DC3-90AD-FAF299F67BEE}"/>
              </a:ext>
            </a:extLst>
          </p:cNvPr>
          <p:cNvSpPr>
            <a:spLocks noGrp="1" noChangeArrowheads="1"/>
          </p:cNvSpPr>
          <p:nvPr>
            <p:ph type="title"/>
          </p:nvPr>
        </p:nvSpPr>
        <p:spPr>
          <a:xfrm>
            <a:off x="380999" y="152400"/>
            <a:ext cx="8601635" cy="838200"/>
          </a:xfrm>
        </p:spPr>
        <p:txBody>
          <a:bodyPr>
            <a:normAutofit/>
          </a:bodyPr>
          <a:lstStyle/>
          <a:p>
            <a:pPr eaLnBrk="1" hangingPunct="1"/>
            <a:r>
              <a:rPr lang="en-US" altLang="en-US" sz="4400" b="1" dirty="0">
                <a:solidFill>
                  <a:srgbClr val="285CC5"/>
                </a:solidFill>
              </a:rPr>
              <a:t>Who are You?</a:t>
            </a:r>
          </a:p>
        </p:txBody>
      </p:sp>
      <p:sp>
        <p:nvSpPr>
          <p:cNvPr id="5" name="Content Placeholder 4">
            <a:extLst>
              <a:ext uri="{FF2B5EF4-FFF2-40B4-BE49-F238E27FC236}">
                <a16:creationId xmlns:a16="http://schemas.microsoft.com/office/drawing/2014/main" id="{6B3C246C-48DD-4C23-A1B6-222587C88956}"/>
              </a:ext>
            </a:extLst>
          </p:cNvPr>
          <p:cNvSpPr>
            <a:spLocks noGrp="1"/>
          </p:cNvSpPr>
          <p:nvPr>
            <p:ph idx="1"/>
          </p:nvPr>
        </p:nvSpPr>
        <p:spPr>
          <a:xfrm>
            <a:off x="271630" y="1473797"/>
            <a:ext cx="8317733" cy="5526610"/>
          </a:xfrm>
        </p:spPr>
        <p:txBody>
          <a:bodyPr rtlCol="0">
            <a:normAutofit/>
          </a:bodyPr>
          <a:lstStyle/>
          <a:p>
            <a:pPr eaLnBrk="1" fontAlgn="auto" hangingPunct="1">
              <a:spcAft>
                <a:spcPts val="0"/>
              </a:spcAft>
              <a:defRPr/>
            </a:pPr>
            <a:endParaRPr lang="en-US" dirty="0"/>
          </a:p>
          <a:p>
            <a:pPr eaLnBrk="1" fontAlgn="auto" hangingPunct="1">
              <a:spcAft>
                <a:spcPts val="0"/>
              </a:spcAft>
              <a:buFont typeface="Arial" panose="020B0604020202020204" pitchFamily="34" charset="0"/>
              <a:buNone/>
              <a:defRPr/>
            </a:pPr>
            <a:r>
              <a:rPr lang="en-US" sz="2400" b="1" dirty="0"/>
              <a:t>Zoom Poll: Who are you?</a:t>
            </a:r>
          </a:p>
          <a:p>
            <a:pPr marL="457200" indent="-457200" eaLnBrk="1" fontAlgn="auto" hangingPunct="1">
              <a:spcAft>
                <a:spcPts val="0"/>
              </a:spcAft>
              <a:buFont typeface="+mj-lt"/>
              <a:buAutoNum type="arabicPeriod"/>
              <a:defRPr/>
            </a:pPr>
            <a:r>
              <a:rPr lang="en-US" sz="2400" b="1" dirty="0">
                <a:solidFill>
                  <a:srgbClr val="0070C0"/>
                </a:solidFill>
              </a:rPr>
              <a:t>What is your classification?</a:t>
            </a:r>
          </a:p>
          <a:p>
            <a:pPr eaLnBrk="1" fontAlgn="auto" hangingPunct="1">
              <a:spcAft>
                <a:spcPts val="0"/>
              </a:spcAft>
              <a:defRPr/>
            </a:pPr>
            <a:endParaRPr lang="en-US" sz="2200" dirty="0"/>
          </a:p>
        </p:txBody>
      </p:sp>
      <p:sp>
        <p:nvSpPr>
          <p:cNvPr id="4" name="TextBox 3">
            <a:extLst>
              <a:ext uri="{FF2B5EF4-FFF2-40B4-BE49-F238E27FC236}">
                <a16:creationId xmlns:a16="http://schemas.microsoft.com/office/drawing/2014/main" id="{79D63C3E-6C97-8045-BD01-D55326FD2383}"/>
              </a:ext>
            </a:extLst>
          </p:cNvPr>
          <p:cNvSpPr txBox="1"/>
          <p:nvPr/>
        </p:nvSpPr>
        <p:spPr>
          <a:xfrm>
            <a:off x="2600326" y="857252"/>
            <a:ext cx="1359668" cy="369332"/>
          </a:xfrm>
          <a:prstGeom prst="rect">
            <a:avLst/>
          </a:prstGeom>
          <a:noFill/>
        </p:spPr>
        <p:txBody>
          <a:bodyPr wrap="none" rtlCol="0">
            <a:spAutoFit/>
          </a:bodyPr>
          <a:lstStyle/>
          <a:p>
            <a:r>
              <a:rPr lang="en-US" b="1" dirty="0">
                <a:solidFill>
                  <a:srgbClr val="00B050"/>
                </a:solidFill>
              </a:rPr>
              <a:t>2 minutes</a:t>
            </a:r>
          </a:p>
        </p:txBody>
      </p:sp>
    </p:spTree>
    <p:extLst>
      <p:ext uri="{BB962C8B-B14F-4D97-AF65-F5344CB8AC3E}">
        <p14:creationId xmlns:p14="http://schemas.microsoft.com/office/powerpoint/2010/main" val="6010512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Housekeeping</a:t>
            </a:r>
          </a:p>
        </p:txBody>
      </p:sp>
      <p:sp>
        <p:nvSpPr>
          <p:cNvPr id="12290" name="Content Placeholder 2"/>
          <p:cNvSpPr>
            <a:spLocks noGrp="1"/>
          </p:cNvSpPr>
          <p:nvPr>
            <p:ph sz="quarter" idx="1"/>
          </p:nvPr>
        </p:nvSpPr>
        <p:spPr>
          <a:xfrm>
            <a:off x="191354" y="1850833"/>
            <a:ext cx="8827386" cy="4829851"/>
          </a:xfrm>
        </p:spPr>
        <p:txBody>
          <a:bodyPr/>
          <a:lstStyle/>
          <a:p>
            <a:r>
              <a:rPr lang="en-US" b="1" dirty="0">
                <a:solidFill>
                  <a:schemeClr val="tx2"/>
                </a:solidFill>
              </a:rPr>
              <a:t>Mute</a:t>
            </a:r>
            <a:r>
              <a:rPr lang="en-US" dirty="0">
                <a:solidFill>
                  <a:schemeClr val="tx2"/>
                </a:solidFill>
              </a:rPr>
              <a:t> your audio (until recognized to speak)</a:t>
            </a:r>
          </a:p>
          <a:p>
            <a:r>
              <a:rPr lang="en-US" b="1" dirty="0">
                <a:solidFill>
                  <a:schemeClr val="tx2"/>
                </a:solidFill>
              </a:rPr>
              <a:t>Share Video </a:t>
            </a:r>
            <a:r>
              <a:rPr lang="en-US" dirty="0">
                <a:solidFill>
                  <a:schemeClr val="tx2"/>
                </a:solidFill>
              </a:rPr>
              <a:t>if comfortable, bandwidth permitting</a:t>
            </a:r>
          </a:p>
          <a:p>
            <a:r>
              <a:rPr lang="en-US" b="1" dirty="0">
                <a:solidFill>
                  <a:schemeClr val="tx2"/>
                </a:solidFill>
              </a:rPr>
              <a:t>Raise your Hand </a:t>
            </a:r>
            <a:r>
              <a:rPr lang="en-US" dirty="0">
                <a:solidFill>
                  <a:schemeClr val="tx2"/>
                </a:solidFill>
              </a:rPr>
              <a:t>if you would like to speak </a:t>
            </a:r>
            <a:endParaRPr lang="en-US" b="1" dirty="0">
              <a:solidFill>
                <a:schemeClr val="tx2"/>
              </a:solidFill>
            </a:endParaRPr>
          </a:p>
          <a:p>
            <a:r>
              <a:rPr lang="en-US" b="1" dirty="0">
                <a:solidFill>
                  <a:schemeClr val="tx2"/>
                </a:solidFill>
              </a:rPr>
              <a:t>Use Chat </a:t>
            </a:r>
            <a:r>
              <a:rPr lang="en-US" dirty="0">
                <a:solidFill>
                  <a:schemeClr val="tx2"/>
                </a:solidFill>
              </a:rPr>
              <a:t>to ask questions in the meantime</a:t>
            </a:r>
          </a:p>
          <a:p>
            <a:pPr lvl="1"/>
            <a:r>
              <a:rPr lang="en-US" dirty="0"/>
              <a:t>Those with answers may type them into the chat as we go.</a:t>
            </a:r>
          </a:p>
          <a:p>
            <a:pPr lvl="1"/>
            <a:r>
              <a:rPr lang="en-US" dirty="0"/>
              <a:t>Other questions will be answered at the end of the session, or following the session</a:t>
            </a:r>
          </a:p>
          <a:p>
            <a:pPr lvl="1"/>
            <a:endParaRPr lang="en-US" dirty="0">
              <a:solidFill>
                <a:schemeClr val="tx2"/>
              </a:solidFill>
            </a:endParaRPr>
          </a:p>
          <a:p>
            <a:r>
              <a:rPr lang="en-US" dirty="0">
                <a:solidFill>
                  <a:schemeClr val="tx2"/>
                </a:solidFill>
              </a:rPr>
              <a:t>The slides (and possibly the recording) will be available by month’s end at </a:t>
            </a:r>
            <a:r>
              <a:rPr lang="en-US" dirty="0">
                <a:solidFill>
                  <a:schemeClr val="tx2"/>
                </a:solidFill>
                <a:hlinkClick r:id="rId2"/>
              </a:rPr>
              <a:t>https://egrove.olemiss.edu/research_presentations/</a:t>
            </a:r>
            <a:r>
              <a:rPr lang="en-US" dirty="0">
                <a:solidFill>
                  <a:schemeClr val="tx2"/>
                </a:solidFill>
              </a:rPr>
              <a:t> </a:t>
            </a:r>
            <a:endParaRPr lang="en-US" dirty="0"/>
          </a:p>
        </p:txBody>
      </p:sp>
    </p:spTree>
    <p:extLst>
      <p:ext uri="{BB962C8B-B14F-4D97-AF65-F5344CB8AC3E}">
        <p14:creationId xmlns:p14="http://schemas.microsoft.com/office/powerpoint/2010/main" val="320019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Review Process</a:t>
            </a:r>
          </a:p>
        </p:txBody>
      </p:sp>
      <p:sp>
        <p:nvSpPr>
          <p:cNvPr id="12290" name="Content Placeholder 2"/>
          <p:cNvSpPr>
            <a:spLocks noGrp="1"/>
          </p:cNvSpPr>
          <p:nvPr>
            <p:ph sz="quarter" idx="1"/>
          </p:nvPr>
        </p:nvSpPr>
        <p:spPr>
          <a:xfrm>
            <a:off x="301625" y="1720850"/>
            <a:ext cx="8504238" cy="4572000"/>
          </a:xfrm>
        </p:spPr>
        <p:txBody>
          <a:bodyPr/>
          <a:lstStyle/>
          <a:p>
            <a:r>
              <a:rPr lang="en-US" sz="2000" dirty="0">
                <a:solidFill>
                  <a:schemeClr val="tx2"/>
                </a:solidFill>
              </a:rPr>
              <a:t>All applications will be reviewed and rated </a:t>
            </a:r>
            <a:r>
              <a:rPr lang="en-US" sz="2000" dirty="0">
                <a:solidFill>
                  <a:srgbClr val="C00000"/>
                </a:solidFill>
              </a:rPr>
              <a:t>holistically</a:t>
            </a:r>
            <a:r>
              <a:rPr lang="en-US" sz="2000" dirty="0">
                <a:solidFill>
                  <a:schemeClr val="tx2"/>
                </a:solidFill>
              </a:rPr>
              <a:t> by </a:t>
            </a:r>
            <a:r>
              <a:rPr lang="en-US" sz="2000" b="1" dirty="0">
                <a:solidFill>
                  <a:schemeClr val="tx2"/>
                </a:solidFill>
              </a:rPr>
              <a:t>disciplinary </a:t>
            </a:r>
            <a:r>
              <a:rPr lang="en-US" sz="2000" dirty="0">
                <a:solidFill>
                  <a:schemeClr val="tx2"/>
                </a:solidFill>
              </a:rPr>
              <a:t>and </a:t>
            </a:r>
            <a:r>
              <a:rPr lang="en-US" sz="2000" b="1" dirty="0">
                <a:solidFill>
                  <a:schemeClr val="tx2"/>
                </a:solidFill>
              </a:rPr>
              <a:t>interdisciplinary</a:t>
            </a:r>
            <a:r>
              <a:rPr lang="en-US" sz="2000" dirty="0">
                <a:solidFill>
                  <a:schemeClr val="tx2"/>
                </a:solidFill>
              </a:rPr>
              <a:t> </a:t>
            </a:r>
            <a:r>
              <a:rPr lang="en-US" sz="2000" b="1" dirty="0">
                <a:solidFill>
                  <a:schemeClr val="tx2"/>
                </a:solidFill>
              </a:rPr>
              <a:t>scientists</a:t>
            </a:r>
            <a:r>
              <a:rPr lang="en-US" sz="2000" dirty="0">
                <a:solidFill>
                  <a:schemeClr val="tx2"/>
                </a:solidFill>
              </a:rPr>
              <a:t> and </a:t>
            </a:r>
            <a:r>
              <a:rPr lang="en-US" sz="2000" b="1" dirty="0">
                <a:solidFill>
                  <a:schemeClr val="tx2"/>
                </a:solidFill>
              </a:rPr>
              <a:t>engineers</a:t>
            </a:r>
            <a:r>
              <a:rPr lang="en-US" sz="2000" dirty="0">
                <a:solidFill>
                  <a:schemeClr val="tx2"/>
                </a:solidFill>
              </a:rPr>
              <a:t>, and </a:t>
            </a:r>
            <a:r>
              <a:rPr lang="en-US" sz="2000" dirty="0">
                <a:solidFill>
                  <a:srgbClr val="C00000"/>
                </a:solidFill>
              </a:rPr>
              <a:t>other professional graduate education experts</a:t>
            </a:r>
            <a:r>
              <a:rPr lang="en-US" sz="2000" dirty="0">
                <a:solidFill>
                  <a:schemeClr val="tx2"/>
                </a:solidFill>
              </a:rPr>
              <a:t>.</a:t>
            </a:r>
          </a:p>
          <a:p>
            <a:endParaRPr lang="en-US" sz="2000" dirty="0">
              <a:solidFill>
                <a:schemeClr val="tx2"/>
              </a:solidFill>
            </a:endParaRPr>
          </a:p>
          <a:p>
            <a:endParaRPr lang="en-US" sz="2000" dirty="0">
              <a:solidFill>
                <a:schemeClr val="tx2"/>
              </a:solidFill>
            </a:endParaRPr>
          </a:p>
          <a:p>
            <a:pPr marL="0" indent="0">
              <a:buNone/>
            </a:pPr>
            <a:endParaRPr lang="en-US" sz="2000" dirty="0"/>
          </a:p>
        </p:txBody>
      </p:sp>
      <p:sp>
        <p:nvSpPr>
          <p:cNvPr id="2" name="TextBox 1">
            <a:extLst>
              <a:ext uri="{FF2B5EF4-FFF2-40B4-BE49-F238E27FC236}">
                <a16:creationId xmlns:a16="http://schemas.microsoft.com/office/drawing/2014/main" id="{FE6D92DF-9E6C-B94C-8C4E-B833043BD111}"/>
              </a:ext>
            </a:extLst>
          </p:cNvPr>
          <p:cNvSpPr txBox="1"/>
          <p:nvPr/>
        </p:nvSpPr>
        <p:spPr>
          <a:xfrm>
            <a:off x="1809750" y="2962275"/>
            <a:ext cx="5200650" cy="954107"/>
          </a:xfrm>
          <a:prstGeom prst="rect">
            <a:avLst/>
          </a:prstGeom>
          <a:noFill/>
        </p:spPr>
        <p:txBody>
          <a:bodyPr wrap="square" rtlCol="0">
            <a:spAutoFit/>
          </a:bodyPr>
          <a:lstStyle/>
          <a:p>
            <a:r>
              <a:rPr lang="en-US" sz="2800" i="1" dirty="0">
                <a:solidFill>
                  <a:schemeClr val="accent6">
                    <a:lumMod val="75000"/>
                  </a:schemeClr>
                </a:solidFill>
              </a:rPr>
              <a:t>Know your audience. </a:t>
            </a:r>
            <a:br>
              <a:rPr lang="en-US" sz="2800" i="1" dirty="0">
                <a:solidFill>
                  <a:schemeClr val="accent6">
                    <a:lumMod val="75000"/>
                  </a:schemeClr>
                </a:solidFill>
              </a:rPr>
            </a:br>
            <a:r>
              <a:rPr lang="en-US" sz="2800" i="1" dirty="0">
                <a:solidFill>
                  <a:schemeClr val="accent6">
                    <a:lumMod val="75000"/>
                  </a:schemeClr>
                </a:solidFill>
              </a:rPr>
              <a:t>Write for your audience</a:t>
            </a:r>
            <a:r>
              <a:rPr lang="en-US" sz="2800" dirty="0">
                <a:solidFill>
                  <a:schemeClr val="accent6">
                    <a:lumMod val="75000"/>
                  </a:schemeClr>
                </a:solidFill>
              </a:rPr>
              <a:t>.</a:t>
            </a:r>
          </a:p>
        </p:txBody>
      </p:sp>
    </p:spTree>
    <p:extLst>
      <p:ext uri="{BB962C8B-B14F-4D97-AF65-F5344CB8AC3E}">
        <p14:creationId xmlns:p14="http://schemas.microsoft.com/office/powerpoint/2010/main" val="3522295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a:extLst>
              <a:ext uri="{FF2B5EF4-FFF2-40B4-BE49-F238E27FC236}">
                <a16:creationId xmlns:a16="http://schemas.microsoft.com/office/drawing/2014/main" id="{A9DBBB1A-5047-43EC-8498-4329E53E7C79}"/>
              </a:ext>
            </a:extLst>
          </p:cNvPr>
          <p:cNvSpPr>
            <a:spLocks noGrp="1" noChangeArrowheads="1"/>
          </p:cNvSpPr>
          <p:nvPr>
            <p:ph type="title"/>
          </p:nvPr>
        </p:nvSpPr>
        <p:spPr>
          <a:xfrm>
            <a:off x="504825" y="74612"/>
            <a:ext cx="8039100" cy="839787"/>
          </a:xfrm>
        </p:spPr>
        <p:txBody>
          <a:bodyPr>
            <a:normAutofit fontScale="90000"/>
          </a:bodyPr>
          <a:lstStyle/>
          <a:p>
            <a:pPr algn="l" eaLnBrk="1" hangingPunct="1">
              <a:defRPr/>
            </a:pPr>
            <a:r>
              <a:rPr lang="en-US" altLang="en-US" sz="4400" b="1" dirty="0">
                <a:solidFill>
                  <a:srgbClr val="285CC5"/>
                </a:solidFill>
              </a:rPr>
              <a:t>Standard NSF Review Criteria</a:t>
            </a:r>
          </a:p>
        </p:txBody>
      </p:sp>
      <p:sp>
        <p:nvSpPr>
          <p:cNvPr id="2" name="Content Placeholder 1">
            <a:extLst>
              <a:ext uri="{FF2B5EF4-FFF2-40B4-BE49-F238E27FC236}">
                <a16:creationId xmlns:a16="http://schemas.microsoft.com/office/drawing/2014/main" id="{8C2BF217-53F3-4475-A952-FD56D191E979}"/>
              </a:ext>
            </a:extLst>
          </p:cNvPr>
          <p:cNvSpPr>
            <a:spLocks noGrp="1"/>
          </p:cNvSpPr>
          <p:nvPr>
            <p:ph idx="1"/>
          </p:nvPr>
        </p:nvSpPr>
        <p:spPr>
          <a:xfrm>
            <a:off x="228600" y="990600"/>
            <a:ext cx="8763000" cy="5792788"/>
          </a:xfrm>
        </p:spPr>
        <p:txBody>
          <a:bodyPr rtlCol="0">
            <a:noAutofit/>
          </a:bodyPr>
          <a:lstStyle/>
          <a:p>
            <a:pPr marL="0" indent="0" eaLnBrk="1" fontAlgn="auto" hangingPunct="1">
              <a:spcAft>
                <a:spcPts val="0"/>
              </a:spcAft>
              <a:buFont typeface="Arial" panose="020B0604020202020204" pitchFamily="34" charset="0"/>
              <a:buNone/>
              <a:defRPr/>
            </a:pPr>
            <a:endParaRPr lang="en-US" sz="2600" dirty="0"/>
          </a:p>
          <a:p>
            <a:pPr marL="0" indent="0" eaLnBrk="1" fontAlgn="auto" hangingPunct="1">
              <a:spcAft>
                <a:spcPts val="0"/>
              </a:spcAft>
              <a:buFont typeface="Arial" panose="020B0604020202020204" pitchFamily="34" charset="0"/>
              <a:buNone/>
              <a:defRPr/>
            </a:pPr>
            <a:endParaRPr lang="en-US" sz="2600" dirty="0"/>
          </a:p>
          <a:p>
            <a:pPr marL="0" indent="0" eaLnBrk="1" fontAlgn="auto" hangingPunct="1">
              <a:spcAft>
                <a:spcPts val="0"/>
              </a:spcAft>
              <a:buFont typeface="Arial" panose="020B0604020202020204" pitchFamily="34" charset="0"/>
              <a:buNone/>
              <a:defRPr/>
            </a:pPr>
            <a:r>
              <a:rPr lang="en-US" sz="2600" dirty="0"/>
              <a:t>Two National Science Board-approved review criteria:</a:t>
            </a:r>
          </a:p>
          <a:p>
            <a:pPr marL="0" indent="0" eaLnBrk="1" fontAlgn="auto" hangingPunct="1">
              <a:spcAft>
                <a:spcPts val="0"/>
              </a:spcAft>
              <a:buFont typeface="Arial" panose="020B0604020202020204" pitchFamily="34" charset="0"/>
              <a:buNone/>
              <a:defRPr/>
            </a:pPr>
            <a:endParaRPr lang="en-US" sz="2600" b="1" u="sng" dirty="0"/>
          </a:p>
          <a:p>
            <a:pPr eaLnBrk="1" fontAlgn="auto" hangingPunct="1">
              <a:spcBef>
                <a:spcPts val="0"/>
              </a:spcBef>
              <a:spcAft>
                <a:spcPts val="0"/>
              </a:spcAft>
              <a:buFontTx/>
              <a:buChar char="-"/>
              <a:defRPr/>
            </a:pPr>
            <a:r>
              <a:rPr lang="en-US" sz="2800" b="1" dirty="0"/>
              <a:t>Intellectual Merit </a:t>
            </a:r>
            <a:endParaRPr lang="en-US" sz="4400" b="1" dirty="0"/>
          </a:p>
          <a:p>
            <a:pPr eaLnBrk="1" fontAlgn="auto" hangingPunct="1">
              <a:spcBef>
                <a:spcPts val="0"/>
              </a:spcBef>
              <a:spcAft>
                <a:spcPts val="0"/>
              </a:spcAft>
              <a:buFontTx/>
              <a:buChar char="-"/>
              <a:defRPr/>
            </a:pPr>
            <a:r>
              <a:rPr lang="en-US" sz="2600" dirty="0">
                <a:solidFill>
                  <a:schemeClr val="tx2"/>
                </a:solidFill>
                <a:cs typeface="+mn-cs"/>
              </a:rPr>
              <a:t>How important is the proposed activity to advancing knowledge within its own field or across different fields?</a:t>
            </a:r>
          </a:p>
          <a:p>
            <a:pPr marL="274638" lvl="1" indent="0" fontAlgn="auto">
              <a:spcBef>
                <a:spcPts val="0"/>
              </a:spcBef>
              <a:spcAft>
                <a:spcPts val="0"/>
              </a:spcAft>
              <a:buNone/>
              <a:defRPr/>
            </a:pPr>
            <a:r>
              <a:rPr lang="en-US" sz="2400" dirty="0">
                <a:solidFill>
                  <a:srgbClr val="C00000"/>
                </a:solidFill>
              </a:rPr>
              <a:t>Why will other </a:t>
            </a:r>
            <a:r>
              <a:rPr lang="en-US" sz="2400" b="1" dirty="0">
                <a:solidFill>
                  <a:srgbClr val="C00000"/>
                </a:solidFill>
              </a:rPr>
              <a:t>scientists</a:t>
            </a:r>
            <a:r>
              <a:rPr lang="en-US" sz="2400" dirty="0">
                <a:solidFill>
                  <a:srgbClr val="C00000"/>
                </a:solidFill>
              </a:rPr>
              <a:t> care?</a:t>
            </a:r>
            <a:br>
              <a:rPr lang="en-US" sz="2100" dirty="0"/>
            </a:br>
            <a:endParaRPr lang="en-US" sz="2300" b="1" dirty="0"/>
          </a:p>
          <a:p>
            <a:pPr eaLnBrk="1" fontAlgn="auto" hangingPunct="1">
              <a:spcAft>
                <a:spcPts val="0"/>
              </a:spcAft>
              <a:buFontTx/>
              <a:buChar char="-"/>
              <a:defRPr/>
            </a:pPr>
            <a:r>
              <a:rPr lang="en-US" sz="2800" b="1" dirty="0"/>
              <a:t>Broader Impacts</a:t>
            </a:r>
          </a:p>
          <a:p>
            <a:pPr marL="400050" lvl="1" indent="0" eaLnBrk="1" fontAlgn="auto" hangingPunct="1">
              <a:spcBef>
                <a:spcPts val="0"/>
              </a:spcBef>
              <a:spcAft>
                <a:spcPts val="0"/>
              </a:spcAft>
              <a:buFont typeface="Arial" panose="020B0604020202020204" pitchFamily="34" charset="0"/>
              <a:buNone/>
              <a:defRPr/>
            </a:pPr>
            <a:r>
              <a:rPr lang="en-US" sz="2600" dirty="0"/>
              <a:t>How well does the proposed activity benefit society or advance desired societal outcomes?</a:t>
            </a:r>
          </a:p>
          <a:p>
            <a:pPr marL="400050" lvl="1" indent="0" eaLnBrk="1" fontAlgn="auto" hangingPunct="1">
              <a:spcBef>
                <a:spcPts val="0"/>
              </a:spcBef>
              <a:spcAft>
                <a:spcPts val="0"/>
              </a:spcAft>
              <a:buFont typeface="Arial" panose="020B0604020202020204" pitchFamily="34" charset="0"/>
              <a:buNone/>
              <a:defRPr/>
            </a:pPr>
            <a:r>
              <a:rPr lang="en-US" sz="2600" dirty="0">
                <a:solidFill>
                  <a:srgbClr val="C00000"/>
                </a:solidFill>
              </a:rPr>
              <a:t>Why will other </a:t>
            </a:r>
            <a:r>
              <a:rPr lang="en-US" sz="2600" b="1" dirty="0">
                <a:solidFill>
                  <a:srgbClr val="C00000"/>
                </a:solidFill>
              </a:rPr>
              <a:t>citizens</a:t>
            </a:r>
            <a:r>
              <a:rPr lang="en-US" sz="2600" dirty="0">
                <a:solidFill>
                  <a:srgbClr val="C00000"/>
                </a:solidFill>
              </a:rPr>
              <a:t> care?</a:t>
            </a:r>
            <a:endParaRPr lang="en-US" sz="2400" dirty="0">
              <a:solidFill>
                <a:srgbClr val="C00000"/>
              </a:solidFill>
            </a:endParaRPr>
          </a:p>
        </p:txBody>
      </p:sp>
    </p:spTree>
    <p:extLst>
      <p:ext uri="{BB962C8B-B14F-4D97-AF65-F5344CB8AC3E}">
        <p14:creationId xmlns:p14="http://schemas.microsoft.com/office/powerpoint/2010/main" val="424789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a:extLst>
              <a:ext uri="{FF2B5EF4-FFF2-40B4-BE49-F238E27FC236}">
                <a16:creationId xmlns:a16="http://schemas.microsoft.com/office/drawing/2014/main" id="{D522C2BE-50AD-4524-9F1A-1CEAEAAD2C83}"/>
              </a:ext>
            </a:extLst>
          </p:cNvPr>
          <p:cNvSpPr>
            <a:spLocks noGrp="1" noChangeArrowheads="1"/>
          </p:cNvSpPr>
          <p:nvPr>
            <p:ph type="title"/>
          </p:nvPr>
        </p:nvSpPr>
        <p:spPr>
          <a:xfrm>
            <a:off x="1676400" y="-152400"/>
            <a:ext cx="7026536" cy="1173163"/>
          </a:xfrm>
        </p:spPr>
        <p:txBody>
          <a:bodyPr>
            <a:normAutofit/>
          </a:bodyPr>
          <a:lstStyle/>
          <a:p>
            <a:pPr algn="l" eaLnBrk="1" hangingPunct="1"/>
            <a:r>
              <a:rPr lang="en-US" altLang="en-US" sz="4400" b="1" dirty="0">
                <a:solidFill>
                  <a:srgbClr val="285CC5"/>
                </a:solidFill>
              </a:rPr>
              <a:t>Intellectual Merit</a:t>
            </a:r>
          </a:p>
        </p:txBody>
      </p:sp>
      <p:sp>
        <p:nvSpPr>
          <p:cNvPr id="2" name="Content Placeholder 1">
            <a:extLst>
              <a:ext uri="{FF2B5EF4-FFF2-40B4-BE49-F238E27FC236}">
                <a16:creationId xmlns:a16="http://schemas.microsoft.com/office/drawing/2014/main" id="{B85BD7F1-8BFA-4387-8D73-5D9D0017830C}"/>
              </a:ext>
            </a:extLst>
          </p:cNvPr>
          <p:cNvSpPr>
            <a:spLocks noGrp="1"/>
          </p:cNvSpPr>
          <p:nvPr>
            <p:ph idx="1"/>
          </p:nvPr>
        </p:nvSpPr>
        <p:spPr>
          <a:xfrm>
            <a:off x="271631" y="1762344"/>
            <a:ext cx="8872369" cy="4495800"/>
          </a:xfrm>
        </p:spPr>
        <p:txBody>
          <a:bodyPr rtlCol="0">
            <a:noAutofit/>
          </a:bodyPr>
          <a:lstStyle/>
          <a:p>
            <a:pPr marL="0" indent="0" eaLnBrk="1" fontAlgn="auto" hangingPunct="1">
              <a:spcAft>
                <a:spcPts val="0"/>
              </a:spcAft>
              <a:buFont typeface="Arial" panose="020B0604020202020204" pitchFamily="34" charset="0"/>
              <a:buNone/>
              <a:defRPr/>
            </a:pPr>
            <a:r>
              <a:rPr lang="en-US" sz="2400" b="1" u="sng" dirty="0">
                <a:solidFill>
                  <a:srgbClr val="00B050"/>
                </a:solidFill>
              </a:rPr>
              <a:t>Your</a:t>
            </a:r>
            <a:r>
              <a:rPr lang="en-US" sz="2400" b="1" dirty="0">
                <a:solidFill>
                  <a:srgbClr val="00B050"/>
                </a:solidFill>
              </a:rPr>
              <a:t> potential </a:t>
            </a:r>
            <a:r>
              <a:rPr lang="en-US" sz="2400" b="1" dirty="0"/>
              <a:t>to discover new knowledge</a:t>
            </a:r>
          </a:p>
          <a:p>
            <a:pPr eaLnBrk="1" fontAlgn="auto" hangingPunct="1">
              <a:spcAft>
                <a:spcPts val="0"/>
              </a:spcAft>
              <a:defRPr/>
            </a:pPr>
            <a:r>
              <a:rPr lang="en-US" sz="2400" dirty="0"/>
              <a:t>Demonstrated </a:t>
            </a:r>
            <a:r>
              <a:rPr lang="en-US" sz="2400" b="1" dirty="0">
                <a:solidFill>
                  <a:srgbClr val="00B050"/>
                </a:solidFill>
              </a:rPr>
              <a:t>intellectual ability </a:t>
            </a:r>
            <a:r>
              <a:rPr lang="en-US" sz="2000" dirty="0"/>
              <a:t>(grades, curricula, awards…) </a:t>
            </a:r>
          </a:p>
          <a:p>
            <a:pPr fontAlgn="auto">
              <a:spcAft>
                <a:spcPts val="0"/>
              </a:spcAft>
              <a:defRPr/>
            </a:pPr>
            <a:r>
              <a:rPr lang="en-US" sz="2400" dirty="0"/>
              <a:t>Other evidence of your </a:t>
            </a:r>
            <a:r>
              <a:rPr lang="en-US" sz="2400" b="1" dirty="0">
                <a:solidFill>
                  <a:srgbClr val="00B050"/>
                </a:solidFill>
              </a:rPr>
              <a:t>potential for scholarly scientific study</a:t>
            </a:r>
            <a:r>
              <a:rPr lang="en-US" sz="2400" dirty="0"/>
              <a:t>, such as your ability to:</a:t>
            </a:r>
          </a:p>
          <a:p>
            <a:pPr lvl="1" fontAlgn="auto">
              <a:spcAft>
                <a:spcPts val="0"/>
              </a:spcAft>
              <a:defRPr/>
            </a:pPr>
            <a:r>
              <a:rPr lang="en-US" sz="2000" dirty="0"/>
              <a:t>Plan and conduct research</a:t>
            </a:r>
          </a:p>
          <a:p>
            <a:pPr lvl="1" fontAlgn="auto">
              <a:spcAft>
                <a:spcPts val="0"/>
              </a:spcAft>
              <a:defRPr/>
            </a:pPr>
            <a:r>
              <a:rPr lang="en-US" sz="2000" dirty="0"/>
              <a:t>Work as a member of a team as well as independently</a:t>
            </a:r>
          </a:p>
          <a:p>
            <a:pPr lvl="1" fontAlgn="auto">
              <a:spcAft>
                <a:spcPts val="0"/>
              </a:spcAft>
              <a:defRPr/>
            </a:pPr>
            <a:r>
              <a:rPr lang="en-US" sz="2000" dirty="0"/>
              <a:t>Interpret and communicate research</a:t>
            </a:r>
          </a:p>
          <a:p>
            <a:pPr lvl="1" fontAlgn="auto">
              <a:spcAft>
                <a:spcPts val="0"/>
              </a:spcAft>
              <a:defRPr/>
            </a:pPr>
            <a:r>
              <a:rPr lang="en-US" sz="2000" dirty="0"/>
              <a:t>Take initiative, solve problems, persist</a:t>
            </a:r>
            <a:br>
              <a:rPr lang="en-US" sz="2000" dirty="0"/>
            </a:br>
            <a:endParaRPr lang="en-US" sz="2000" dirty="0"/>
          </a:p>
          <a:p>
            <a:pPr fontAlgn="auto">
              <a:spcAft>
                <a:spcPts val="0"/>
              </a:spcAft>
              <a:defRPr/>
            </a:pPr>
            <a:r>
              <a:rPr lang="en-US" sz="2400" dirty="0"/>
              <a:t>The </a:t>
            </a:r>
            <a:r>
              <a:rPr lang="en-US" sz="2400" b="1" dirty="0">
                <a:solidFill>
                  <a:srgbClr val="C00000"/>
                </a:solidFill>
              </a:rPr>
              <a:t>potential</a:t>
            </a:r>
            <a:r>
              <a:rPr lang="en-US" sz="2400" dirty="0">
                <a:solidFill>
                  <a:srgbClr val="C00000"/>
                </a:solidFill>
              </a:rPr>
              <a:t> </a:t>
            </a:r>
            <a:r>
              <a:rPr lang="en-US" sz="2400" dirty="0"/>
              <a:t>of your </a:t>
            </a:r>
            <a:r>
              <a:rPr lang="en-US" sz="2400" b="1" dirty="0">
                <a:solidFill>
                  <a:srgbClr val="C00000"/>
                </a:solidFill>
              </a:rPr>
              <a:t>approach to advance your field of study </a:t>
            </a:r>
            <a:r>
              <a:rPr lang="en-US" sz="2400" dirty="0"/>
              <a:t>and your </a:t>
            </a:r>
            <a:r>
              <a:rPr lang="en-US" sz="2400" b="1" dirty="0">
                <a:solidFill>
                  <a:srgbClr val="C00000"/>
                </a:solidFill>
              </a:rPr>
              <a:t>Research Plan </a:t>
            </a:r>
            <a:r>
              <a:rPr lang="en-US" sz="2400" dirty="0"/>
              <a:t>to </a:t>
            </a:r>
            <a:r>
              <a:rPr lang="en-US" sz="2400" b="1" dirty="0"/>
              <a:t>lead to new knowledge</a:t>
            </a:r>
          </a:p>
        </p:txBody>
      </p:sp>
    </p:spTree>
    <p:extLst>
      <p:ext uri="{BB962C8B-B14F-4D97-AF65-F5344CB8AC3E}">
        <p14:creationId xmlns:p14="http://schemas.microsoft.com/office/powerpoint/2010/main" val="2903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3">
            <a:extLst>
              <a:ext uri="{FF2B5EF4-FFF2-40B4-BE49-F238E27FC236}">
                <a16:creationId xmlns:a16="http://schemas.microsoft.com/office/drawing/2014/main" id="{1C196017-61BE-4BC3-8566-A89F14D02BF7}"/>
              </a:ext>
            </a:extLst>
          </p:cNvPr>
          <p:cNvSpPr>
            <a:spLocks noGrp="1" noChangeArrowheads="1"/>
          </p:cNvSpPr>
          <p:nvPr>
            <p:ph type="title"/>
          </p:nvPr>
        </p:nvSpPr>
        <p:spPr>
          <a:xfrm>
            <a:off x="1858780" y="-50800"/>
            <a:ext cx="7511130" cy="990600"/>
          </a:xfrm>
        </p:spPr>
        <p:txBody>
          <a:bodyPr>
            <a:normAutofit/>
          </a:bodyPr>
          <a:lstStyle/>
          <a:p>
            <a:pPr algn="l" eaLnBrk="1" hangingPunct="1"/>
            <a:r>
              <a:rPr lang="en-US" altLang="en-US" sz="4400" b="1" dirty="0">
                <a:solidFill>
                  <a:srgbClr val="285CC5"/>
                </a:solidFill>
              </a:rPr>
              <a:t>Broader Impacts</a:t>
            </a:r>
          </a:p>
        </p:txBody>
      </p:sp>
      <p:sp>
        <p:nvSpPr>
          <p:cNvPr id="2" name="Content Placeholder 1">
            <a:extLst>
              <a:ext uri="{FF2B5EF4-FFF2-40B4-BE49-F238E27FC236}">
                <a16:creationId xmlns:a16="http://schemas.microsoft.com/office/drawing/2014/main" id="{2F03BDC4-3BEC-4AF7-9E2A-8163441D7A85}"/>
              </a:ext>
            </a:extLst>
          </p:cNvPr>
          <p:cNvSpPr>
            <a:spLocks noGrp="1"/>
          </p:cNvSpPr>
          <p:nvPr>
            <p:ph idx="1"/>
          </p:nvPr>
        </p:nvSpPr>
        <p:spPr>
          <a:xfrm>
            <a:off x="155044" y="1665496"/>
            <a:ext cx="9123867" cy="5334910"/>
          </a:xfrm>
        </p:spPr>
        <p:txBody>
          <a:bodyPr rtlCol="0">
            <a:noAutofit/>
          </a:bodyPr>
          <a:lstStyle/>
          <a:p>
            <a:pPr eaLnBrk="1" fontAlgn="auto" hangingPunct="1">
              <a:spcAft>
                <a:spcPts val="0"/>
              </a:spcAft>
              <a:defRPr/>
            </a:pPr>
            <a:r>
              <a:rPr lang="en-US" sz="2400" b="1" dirty="0">
                <a:solidFill>
                  <a:srgbClr val="00B050"/>
                </a:solidFill>
              </a:rPr>
              <a:t>Your</a:t>
            </a:r>
            <a:r>
              <a:rPr lang="en-US" sz="2400" dirty="0"/>
              <a:t> potential </a:t>
            </a:r>
            <a:r>
              <a:rPr lang="en-US" sz="2400" b="1" dirty="0">
                <a:solidFill>
                  <a:srgbClr val="00B050"/>
                </a:solidFill>
              </a:rPr>
              <a:t>impact on society</a:t>
            </a:r>
          </a:p>
          <a:p>
            <a:pPr eaLnBrk="1" fontAlgn="auto" hangingPunct="1">
              <a:spcAft>
                <a:spcPts val="0"/>
              </a:spcAft>
              <a:defRPr/>
            </a:pPr>
            <a:r>
              <a:rPr lang="en-US" sz="2400" b="1" dirty="0">
                <a:solidFill>
                  <a:srgbClr val="C00000"/>
                </a:solidFill>
              </a:rPr>
              <a:t>Your research project’s </a:t>
            </a:r>
            <a:r>
              <a:rPr lang="en-US" sz="2400" dirty="0"/>
              <a:t>potential </a:t>
            </a:r>
            <a:r>
              <a:rPr lang="en-US" sz="2400" b="1" dirty="0">
                <a:solidFill>
                  <a:srgbClr val="C00000"/>
                </a:solidFill>
              </a:rPr>
              <a:t>impact on society</a:t>
            </a:r>
            <a:r>
              <a:rPr lang="en-US" sz="2400" dirty="0"/>
              <a:t>: </a:t>
            </a:r>
            <a:br>
              <a:rPr lang="en-US" sz="2400" dirty="0"/>
            </a:br>
            <a:r>
              <a:rPr lang="en-US" sz="2400" dirty="0"/>
              <a:t>why it’s important</a:t>
            </a:r>
          </a:p>
          <a:p>
            <a:pPr marL="0" indent="0" eaLnBrk="1" fontAlgn="auto" hangingPunct="1">
              <a:spcAft>
                <a:spcPts val="0"/>
              </a:spcAft>
              <a:buFont typeface="Arial" panose="020B0604020202020204" pitchFamily="34" charset="0"/>
              <a:buNone/>
              <a:defRPr/>
            </a:pPr>
            <a:endParaRPr lang="en-US" sz="1000" dirty="0"/>
          </a:p>
          <a:p>
            <a:pPr marL="0" indent="0" eaLnBrk="1" fontAlgn="auto" hangingPunct="1">
              <a:spcAft>
                <a:spcPts val="0"/>
              </a:spcAft>
              <a:buFont typeface="Arial" panose="020B0604020202020204" pitchFamily="34" charset="0"/>
              <a:buNone/>
              <a:defRPr/>
            </a:pPr>
            <a:r>
              <a:rPr lang="en-US" sz="2400" dirty="0"/>
              <a:t>Societal benefits may include, but are </a:t>
            </a:r>
            <a:r>
              <a:rPr lang="en-US" sz="2400" i="1" dirty="0"/>
              <a:t>not limited </a:t>
            </a:r>
            <a:r>
              <a:rPr lang="en-US" sz="2400" dirty="0"/>
              <a:t>to:</a:t>
            </a:r>
          </a:p>
          <a:p>
            <a:pPr eaLnBrk="1" fontAlgn="auto" hangingPunct="1">
              <a:spcBef>
                <a:spcPts val="0"/>
              </a:spcBef>
              <a:spcAft>
                <a:spcPts val="0"/>
              </a:spcAft>
              <a:defRPr/>
            </a:pPr>
            <a:r>
              <a:rPr lang="en-US" sz="2400" b="1" dirty="0"/>
              <a:t>Increasing participation of underrepresented groups</a:t>
            </a:r>
            <a:r>
              <a:rPr lang="en-US" sz="2400" dirty="0"/>
              <a:t>: women, underrepresented racial or ethnic minorities, students w/disabilities, veterans</a:t>
            </a:r>
          </a:p>
          <a:p>
            <a:pPr eaLnBrk="1" fontAlgn="auto" hangingPunct="1">
              <a:spcBef>
                <a:spcPts val="0"/>
              </a:spcBef>
              <a:spcAft>
                <a:spcPts val="0"/>
              </a:spcAft>
              <a:defRPr/>
            </a:pPr>
            <a:r>
              <a:rPr lang="en-US" sz="2400" b="1" dirty="0"/>
              <a:t>Education outreach</a:t>
            </a:r>
            <a:r>
              <a:rPr lang="en-US" sz="2400" dirty="0"/>
              <a:t>: Mentoring; improving STEM education</a:t>
            </a:r>
          </a:p>
          <a:p>
            <a:pPr eaLnBrk="1" fontAlgn="auto" hangingPunct="1">
              <a:spcBef>
                <a:spcPts val="0"/>
              </a:spcBef>
              <a:spcAft>
                <a:spcPts val="0"/>
              </a:spcAft>
              <a:defRPr/>
            </a:pPr>
            <a:r>
              <a:rPr lang="en-US" sz="2400" dirty="0"/>
              <a:t>Increasing </a:t>
            </a:r>
            <a:r>
              <a:rPr lang="en-US" sz="2400" b="1" dirty="0"/>
              <a:t>public scientific literacy</a:t>
            </a:r>
            <a:r>
              <a:rPr lang="en-US" sz="2400" dirty="0"/>
              <a:t>; increased public engagement with science and technology</a:t>
            </a:r>
          </a:p>
          <a:p>
            <a:pPr eaLnBrk="1" fontAlgn="auto" hangingPunct="1">
              <a:spcBef>
                <a:spcPts val="0"/>
              </a:spcBef>
              <a:spcAft>
                <a:spcPts val="0"/>
              </a:spcAft>
              <a:defRPr/>
            </a:pPr>
            <a:r>
              <a:rPr lang="en-US" sz="2400" b="1" dirty="0"/>
              <a:t>Community outreach</a:t>
            </a:r>
            <a:r>
              <a:rPr lang="en-US" sz="2400" dirty="0"/>
              <a:t>: science clubs, radio, TV, blogs</a:t>
            </a:r>
          </a:p>
          <a:p>
            <a:pPr eaLnBrk="1" fontAlgn="auto" hangingPunct="1">
              <a:spcBef>
                <a:spcPts val="0"/>
              </a:spcBef>
              <a:spcAft>
                <a:spcPts val="0"/>
              </a:spcAft>
              <a:defRPr/>
            </a:pPr>
            <a:r>
              <a:rPr lang="en-US" sz="2400" dirty="0"/>
              <a:t>Potential to impact a diverse, globally competitive </a:t>
            </a:r>
            <a:r>
              <a:rPr lang="en-US" sz="2400" b="1" dirty="0"/>
              <a:t>workforce</a:t>
            </a:r>
          </a:p>
          <a:p>
            <a:pPr eaLnBrk="1" fontAlgn="auto" hangingPunct="1">
              <a:spcBef>
                <a:spcPts val="0"/>
              </a:spcBef>
              <a:spcAft>
                <a:spcPts val="0"/>
              </a:spcAft>
              <a:defRPr/>
            </a:pPr>
            <a:r>
              <a:rPr lang="en-US" sz="2400" b="1" dirty="0"/>
              <a:t>Increasing collaboration: </a:t>
            </a:r>
            <a:r>
              <a:rPr lang="en-US" sz="2400" dirty="0"/>
              <a:t>academia, industry, others</a:t>
            </a:r>
          </a:p>
          <a:p>
            <a:pPr marL="0" indent="0" eaLnBrk="1" fontAlgn="auto" hangingPunct="1">
              <a:spcAft>
                <a:spcPts val="0"/>
              </a:spcAft>
              <a:buFont typeface="Arial" panose="020B0604020202020204" pitchFamily="34" charset="0"/>
              <a:buNone/>
              <a:defRPr/>
            </a:pPr>
            <a:endParaRPr lang="en-US" sz="2400" i="1" dirty="0"/>
          </a:p>
          <a:p>
            <a:pPr eaLnBrk="1" fontAlgn="auto" hangingPunct="1">
              <a:spcAft>
                <a:spcPts val="0"/>
              </a:spcAft>
              <a:buFontTx/>
              <a:buChar char="-"/>
              <a:defRPr/>
            </a:pPr>
            <a:endParaRPr lang="en-US" sz="2600" dirty="0"/>
          </a:p>
          <a:p>
            <a:pPr eaLnBrk="1" fontAlgn="auto" hangingPunct="1">
              <a:spcAft>
                <a:spcPts val="0"/>
              </a:spcAft>
              <a:buFontTx/>
              <a:buChar char="-"/>
              <a:defRPr/>
            </a:pPr>
            <a:endParaRPr lang="en-US" sz="2600" dirty="0"/>
          </a:p>
          <a:p>
            <a:pPr marL="0" indent="0" eaLnBrk="1" fontAlgn="auto" hangingPunct="1">
              <a:spcAft>
                <a:spcPts val="0"/>
              </a:spcAft>
              <a:buFont typeface="Arial" panose="020B0604020202020204" pitchFamily="34" charset="0"/>
              <a:buNone/>
              <a:defRPr/>
            </a:pPr>
            <a:endParaRPr lang="en-US" sz="2600" dirty="0"/>
          </a:p>
          <a:p>
            <a:pPr marL="0" indent="0" eaLnBrk="1" fontAlgn="auto" hangingPunct="1">
              <a:spcAft>
                <a:spcPts val="0"/>
              </a:spcAft>
              <a:buFont typeface="Arial" panose="020B0604020202020204" pitchFamily="34" charset="0"/>
              <a:buNone/>
              <a:defRPr/>
            </a:pPr>
            <a:endParaRPr lang="en-US" sz="2600" dirty="0"/>
          </a:p>
          <a:p>
            <a:pPr marL="0" indent="0" eaLnBrk="1" fontAlgn="auto" hangingPunct="1">
              <a:spcAft>
                <a:spcPts val="0"/>
              </a:spcAft>
              <a:buFont typeface="Arial" panose="020B0604020202020204" pitchFamily="34" charset="0"/>
              <a:buNone/>
              <a:defRPr/>
            </a:pPr>
            <a:endParaRPr lang="en-US" sz="2600" dirty="0"/>
          </a:p>
        </p:txBody>
      </p:sp>
    </p:spTree>
    <p:extLst>
      <p:ext uri="{BB962C8B-B14F-4D97-AF65-F5344CB8AC3E}">
        <p14:creationId xmlns:p14="http://schemas.microsoft.com/office/powerpoint/2010/main" val="35373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528301-616E-1040-B2A3-927CAC4A415D}"/>
              </a:ext>
            </a:extLst>
          </p:cNvPr>
          <p:cNvSpPr/>
          <p:nvPr/>
        </p:nvSpPr>
        <p:spPr>
          <a:xfrm>
            <a:off x="329784" y="4616970"/>
            <a:ext cx="8499423" cy="1588958"/>
          </a:xfrm>
          <a:prstGeom prst="rect">
            <a:avLst/>
          </a:prstGeom>
          <a:solidFill>
            <a:schemeClr val="bg1"/>
          </a:solidFill>
          <a:ln w="539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sp>
        <p:nvSpPr>
          <p:cNvPr id="12289" name="Title 1"/>
          <p:cNvSpPr>
            <a:spLocks noGrp="1"/>
          </p:cNvSpPr>
          <p:nvPr>
            <p:ph type="title"/>
          </p:nvPr>
        </p:nvSpPr>
        <p:spPr>
          <a:xfrm>
            <a:off x="0" y="117475"/>
            <a:ext cx="9144000" cy="758825"/>
          </a:xfrm>
        </p:spPr>
        <p:txBody>
          <a:bodyPr>
            <a:normAutofit/>
          </a:bodyPr>
          <a:lstStyle/>
          <a:p>
            <a:pPr eaLnBrk="1" hangingPunct="1"/>
            <a:r>
              <a:rPr lang="en-US" sz="3600" b="1" dirty="0">
                <a:solidFill>
                  <a:srgbClr val="285CC5"/>
                </a:solidFill>
                <a:latin typeface="Georgia" charset="0"/>
              </a:rPr>
              <a:t>Intellectual Merit &amp; Broader Impacts</a:t>
            </a:r>
          </a:p>
        </p:txBody>
      </p:sp>
      <p:sp>
        <p:nvSpPr>
          <p:cNvPr id="12290" name="Content Placeholder 2"/>
          <p:cNvSpPr>
            <a:spLocks noGrp="1"/>
          </p:cNvSpPr>
          <p:nvPr>
            <p:ph sz="quarter" idx="1"/>
          </p:nvPr>
        </p:nvSpPr>
        <p:spPr>
          <a:xfrm>
            <a:off x="301625" y="1989791"/>
            <a:ext cx="8504238" cy="4572000"/>
          </a:xfrm>
        </p:spPr>
        <p:txBody>
          <a:bodyPr/>
          <a:lstStyle/>
          <a:p>
            <a:pPr marL="0" indent="0" fontAlgn="auto">
              <a:spcAft>
                <a:spcPts val="0"/>
              </a:spcAft>
              <a:buNone/>
              <a:defRPr/>
            </a:pPr>
            <a:r>
              <a:rPr lang="en-US" sz="2000" dirty="0"/>
              <a:t>Evidence of </a:t>
            </a:r>
            <a:r>
              <a:rPr lang="en-US" sz="2000" b="1" dirty="0">
                <a:solidFill>
                  <a:schemeClr val="tx2"/>
                </a:solidFill>
              </a:rPr>
              <a:t>intellectual merit </a:t>
            </a:r>
            <a:r>
              <a:rPr lang="en-US" sz="2000" dirty="0"/>
              <a:t>can be found in all </a:t>
            </a:r>
            <a:r>
              <a:rPr lang="en-US" sz="2000" dirty="0">
                <a:solidFill>
                  <a:schemeClr val="tx2"/>
                </a:solidFill>
              </a:rPr>
              <a:t>parts of the application</a:t>
            </a:r>
            <a:r>
              <a:rPr lang="en-US" sz="2000" dirty="0"/>
              <a:t> - Personal Statement, Research Plan, letters, experiences, awards, achievements, transcripts.</a:t>
            </a:r>
          </a:p>
          <a:p>
            <a:pPr marL="0" indent="0" fontAlgn="auto">
              <a:spcAft>
                <a:spcPts val="0"/>
              </a:spcAft>
              <a:buNone/>
              <a:defRPr/>
            </a:pPr>
            <a:endParaRPr lang="en-US" sz="2000" dirty="0"/>
          </a:p>
          <a:p>
            <a:pPr marL="0" indent="0" fontAlgn="auto">
              <a:spcAft>
                <a:spcPts val="0"/>
              </a:spcAft>
              <a:buNone/>
              <a:defRPr/>
            </a:pPr>
            <a:r>
              <a:rPr lang="en-US" altLang="en-US" sz="2000" dirty="0">
                <a:solidFill>
                  <a:srgbClr val="000000"/>
                </a:solidFill>
              </a:rPr>
              <a:t>Likewise, evidence of </a:t>
            </a:r>
            <a:r>
              <a:rPr lang="en-US" altLang="en-US" sz="2000" b="1" dirty="0">
                <a:solidFill>
                  <a:schemeClr val="tx2"/>
                </a:solidFill>
              </a:rPr>
              <a:t>broader impacts </a:t>
            </a:r>
            <a:r>
              <a:rPr lang="en-US" altLang="en-US" sz="2000" dirty="0">
                <a:solidFill>
                  <a:srgbClr val="000000"/>
                </a:solidFill>
              </a:rPr>
              <a:t>can be found in </a:t>
            </a:r>
            <a:r>
              <a:rPr lang="en-US" altLang="en-US" sz="2000" dirty="0">
                <a:solidFill>
                  <a:schemeClr val="tx2"/>
                </a:solidFill>
              </a:rPr>
              <a:t>all parts of the application</a:t>
            </a:r>
            <a:r>
              <a:rPr lang="en-US" altLang="en-US" sz="2000" dirty="0">
                <a:solidFill>
                  <a:srgbClr val="000000"/>
                </a:solidFill>
              </a:rPr>
              <a:t> - Personal Statement, Research Plan, letters, experiences, awards, achievements.</a:t>
            </a:r>
          </a:p>
          <a:p>
            <a:pPr marL="0" indent="0" fontAlgn="auto">
              <a:spcAft>
                <a:spcPts val="0"/>
              </a:spcAft>
              <a:buNone/>
              <a:defRPr/>
            </a:pPr>
            <a:endParaRPr lang="en-US" altLang="en-US" sz="2000" dirty="0">
              <a:solidFill>
                <a:srgbClr val="000000"/>
              </a:solidFill>
            </a:endParaRPr>
          </a:p>
          <a:p>
            <a:pPr marL="0" indent="0" fontAlgn="auto">
              <a:spcAft>
                <a:spcPts val="0"/>
              </a:spcAft>
              <a:buNone/>
              <a:defRPr/>
            </a:pPr>
            <a:r>
              <a:rPr lang="en-US" altLang="en-US" sz="2000" dirty="0">
                <a:solidFill>
                  <a:srgbClr val="000000"/>
                </a:solidFill>
              </a:rPr>
              <a:t>However, the both the </a:t>
            </a:r>
            <a:r>
              <a:rPr lang="en-US" altLang="en-US" sz="2000" dirty="0">
                <a:solidFill>
                  <a:srgbClr val="00B050"/>
                </a:solidFill>
              </a:rPr>
              <a:t>Personal, Relevant Background, and Future Goals Statement</a:t>
            </a:r>
            <a:r>
              <a:rPr lang="en-US" altLang="en-US" sz="2000" dirty="0">
                <a:solidFill>
                  <a:srgbClr val="000000"/>
                </a:solidFill>
              </a:rPr>
              <a:t>, as well as the </a:t>
            </a:r>
            <a:r>
              <a:rPr lang="en-US" altLang="en-US" sz="2000" dirty="0">
                <a:solidFill>
                  <a:srgbClr val="C00000"/>
                </a:solidFill>
              </a:rPr>
              <a:t>Graduate Research Plan Statement</a:t>
            </a:r>
            <a:r>
              <a:rPr lang="en-US" altLang="en-US" sz="2000" dirty="0">
                <a:solidFill>
                  <a:srgbClr val="000000"/>
                </a:solidFill>
              </a:rPr>
              <a:t>, must </a:t>
            </a:r>
            <a:r>
              <a:rPr lang="en-US" altLang="en-US" sz="2000" b="1" dirty="0">
                <a:solidFill>
                  <a:schemeClr val="tx2"/>
                </a:solidFill>
              </a:rPr>
              <a:t>explicitly</a:t>
            </a:r>
            <a:r>
              <a:rPr lang="en-US" altLang="en-US" sz="2000" dirty="0">
                <a:solidFill>
                  <a:srgbClr val="C00000"/>
                </a:solidFill>
              </a:rPr>
              <a:t> </a:t>
            </a:r>
            <a:r>
              <a:rPr lang="en-US" altLang="en-US" sz="2000" dirty="0">
                <a:solidFill>
                  <a:srgbClr val="000000"/>
                </a:solidFill>
              </a:rPr>
              <a:t>address </a:t>
            </a:r>
            <a:r>
              <a:rPr lang="en-US" altLang="en-US" sz="2000" b="1" dirty="0">
                <a:solidFill>
                  <a:schemeClr val="tx2"/>
                </a:solidFill>
              </a:rPr>
              <a:t>Intellectual Merit </a:t>
            </a:r>
            <a:r>
              <a:rPr lang="en-US" altLang="en-US" sz="2000" dirty="0">
                <a:solidFill>
                  <a:srgbClr val="000000"/>
                </a:solidFill>
              </a:rPr>
              <a:t>and </a:t>
            </a:r>
            <a:r>
              <a:rPr lang="en-US" altLang="en-US" sz="2000" b="1" dirty="0">
                <a:solidFill>
                  <a:schemeClr val="tx2"/>
                </a:solidFill>
              </a:rPr>
              <a:t>Broader Impacts </a:t>
            </a:r>
            <a:r>
              <a:rPr lang="en-US" altLang="en-US" sz="2000" dirty="0">
                <a:solidFill>
                  <a:srgbClr val="000000"/>
                </a:solidFill>
              </a:rPr>
              <a:t>under </a:t>
            </a:r>
            <a:r>
              <a:rPr lang="en-US" altLang="en-US" sz="2000" b="1" dirty="0">
                <a:solidFill>
                  <a:schemeClr val="tx2"/>
                </a:solidFill>
              </a:rPr>
              <a:t>separate headings </a:t>
            </a:r>
            <a:r>
              <a:rPr lang="en-US" altLang="en-US" sz="2000" dirty="0">
                <a:solidFill>
                  <a:srgbClr val="000000"/>
                </a:solidFill>
              </a:rPr>
              <a:t>to help reviewers evaluate these criteria.</a:t>
            </a:r>
          </a:p>
          <a:p>
            <a:pPr marL="0" indent="0" fontAlgn="auto">
              <a:spcAft>
                <a:spcPts val="0"/>
              </a:spcAft>
              <a:buNone/>
              <a:defRPr/>
            </a:pPr>
            <a:endParaRPr lang="en-US" i="1" dirty="0"/>
          </a:p>
        </p:txBody>
      </p:sp>
    </p:spTree>
    <p:extLst>
      <p:ext uri="{BB962C8B-B14F-4D97-AF65-F5344CB8AC3E}">
        <p14:creationId xmlns:p14="http://schemas.microsoft.com/office/powerpoint/2010/main" val="1928213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Additional GRFP Review Criteria</a:t>
            </a:r>
          </a:p>
        </p:txBody>
      </p:sp>
      <p:sp>
        <p:nvSpPr>
          <p:cNvPr id="12290" name="Content Placeholder 2"/>
          <p:cNvSpPr>
            <a:spLocks noGrp="1"/>
          </p:cNvSpPr>
          <p:nvPr>
            <p:ph sz="quarter" idx="1"/>
          </p:nvPr>
        </p:nvSpPr>
        <p:spPr>
          <a:xfrm>
            <a:off x="301625" y="1720850"/>
            <a:ext cx="8504238" cy="4572000"/>
          </a:xfrm>
        </p:spPr>
        <p:txBody>
          <a:bodyPr/>
          <a:lstStyle/>
          <a:p>
            <a:r>
              <a:rPr lang="en-US" sz="2000" b="1" dirty="0">
                <a:solidFill>
                  <a:srgbClr val="00B050"/>
                </a:solidFill>
              </a:rPr>
              <a:t>Applicants’ potential</a:t>
            </a:r>
            <a:r>
              <a:rPr lang="en-US" sz="2000" b="1" dirty="0">
                <a:solidFill>
                  <a:schemeClr val="accent1">
                    <a:lumMod val="75000"/>
                  </a:schemeClr>
                </a:solidFill>
              </a:rPr>
              <a:t> </a:t>
            </a:r>
            <a:r>
              <a:rPr lang="en-US" sz="2000" b="1" dirty="0"/>
              <a:t>to advance knowledge</a:t>
            </a:r>
            <a:r>
              <a:rPr lang="en-US" sz="2000" dirty="0"/>
              <a:t> and to </a:t>
            </a:r>
            <a:r>
              <a:rPr lang="en-US" sz="2000" b="1" dirty="0"/>
              <a:t>make</a:t>
            </a:r>
            <a:r>
              <a:rPr lang="en-US" sz="2000" dirty="0"/>
              <a:t> </a:t>
            </a:r>
            <a:r>
              <a:rPr lang="en-US" sz="2000" b="1" dirty="0"/>
              <a:t>significant research achievements </a:t>
            </a:r>
            <a:r>
              <a:rPr lang="en-US" sz="2000" dirty="0"/>
              <a:t>and </a:t>
            </a:r>
            <a:r>
              <a:rPr lang="en-US" sz="2000" b="1" dirty="0"/>
              <a:t>contributions to their fields throughout their careers</a:t>
            </a:r>
            <a:r>
              <a:rPr lang="en-US" sz="2000" dirty="0"/>
              <a:t>. </a:t>
            </a:r>
          </a:p>
          <a:p>
            <a:endParaRPr lang="en-US" sz="2000" dirty="0"/>
          </a:p>
          <a:p>
            <a:r>
              <a:rPr lang="en-US" sz="2000" dirty="0"/>
              <a:t>Reviewers are asked to assess applications using a </a:t>
            </a:r>
            <a:r>
              <a:rPr lang="en-US" sz="2000" b="1" dirty="0">
                <a:solidFill>
                  <a:schemeClr val="tx2"/>
                </a:solidFill>
              </a:rPr>
              <a:t>holistic, comprehensive approach</a:t>
            </a:r>
            <a:r>
              <a:rPr lang="en-US" sz="2000" dirty="0"/>
              <a:t>, giving balanced consideration to all components of the application, including the </a:t>
            </a:r>
            <a:r>
              <a:rPr lang="en-US" sz="2000" b="1" dirty="0">
                <a:solidFill>
                  <a:schemeClr val="accent1">
                    <a:lumMod val="75000"/>
                  </a:schemeClr>
                </a:solidFill>
              </a:rPr>
              <a:t>educational and research record</a:t>
            </a:r>
            <a:r>
              <a:rPr lang="en-US" sz="2000" dirty="0"/>
              <a:t>, </a:t>
            </a:r>
            <a:r>
              <a:rPr lang="en-US" sz="2000" b="1" dirty="0">
                <a:solidFill>
                  <a:schemeClr val="accent6">
                    <a:lumMod val="75000"/>
                  </a:schemeClr>
                </a:solidFill>
              </a:rPr>
              <a:t>leadership</a:t>
            </a:r>
            <a:r>
              <a:rPr lang="en-US" sz="2000" dirty="0"/>
              <a:t>, </a:t>
            </a:r>
            <a:r>
              <a:rPr lang="en-US" sz="2000" b="1" dirty="0">
                <a:solidFill>
                  <a:srgbClr val="7030A0"/>
                </a:solidFill>
              </a:rPr>
              <a:t>outreach</a:t>
            </a:r>
            <a:r>
              <a:rPr lang="en-US" sz="2000" dirty="0"/>
              <a:t>, </a:t>
            </a:r>
            <a:r>
              <a:rPr lang="en-US" sz="2000" b="1" dirty="0">
                <a:solidFill>
                  <a:srgbClr val="C00000"/>
                </a:solidFill>
              </a:rPr>
              <a:t>service activities</a:t>
            </a:r>
            <a:r>
              <a:rPr lang="en-US" sz="2000" dirty="0"/>
              <a:t>, and </a:t>
            </a:r>
            <a:r>
              <a:rPr lang="en-US" sz="2000" b="1" dirty="0">
                <a:solidFill>
                  <a:srgbClr val="FFC000"/>
                </a:solidFill>
              </a:rPr>
              <a:t>future plans</a:t>
            </a:r>
            <a:r>
              <a:rPr lang="en-US" sz="2000" dirty="0"/>
              <a:t>, as well as </a:t>
            </a:r>
            <a:r>
              <a:rPr lang="en-US" sz="2000" b="1" dirty="0">
                <a:solidFill>
                  <a:schemeClr val="bg2">
                    <a:lumMod val="50000"/>
                  </a:schemeClr>
                </a:solidFill>
              </a:rPr>
              <a:t>individual competencies, experiences, and other attributes</a:t>
            </a:r>
            <a:r>
              <a:rPr lang="en-US" sz="2000" dirty="0"/>
              <a:t>.</a:t>
            </a:r>
          </a:p>
          <a:p>
            <a:pPr marL="0" indent="0">
              <a:buNone/>
            </a:pPr>
            <a:endParaRPr lang="en-US" sz="2000" dirty="0"/>
          </a:p>
          <a:p>
            <a:r>
              <a:rPr lang="en-US" sz="2000" dirty="0"/>
              <a:t>The aim is to recruit and retain a diverse cohort of early-career individuals with </a:t>
            </a:r>
            <a:r>
              <a:rPr lang="en-US" sz="2000" b="1" dirty="0">
                <a:solidFill>
                  <a:schemeClr val="tx2"/>
                </a:solidFill>
              </a:rPr>
              <a:t>high </a:t>
            </a:r>
            <a:r>
              <a:rPr lang="en-US" sz="2000" b="1" dirty="0">
                <a:solidFill>
                  <a:schemeClr val="accent1">
                    <a:lumMod val="75000"/>
                  </a:schemeClr>
                </a:solidFill>
              </a:rPr>
              <a:t>potential for future achievements</a:t>
            </a:r>
            <a:r>
              <a:rPr lang="en-US" sz="2000" dirty="0"/>
              <a:t>, contributions, and broader impacts in STEM and STEM education.</a:t>
            </a:r>
            <a:endParaRPr lang="en-US" sz="2000" i="1" dirty="0">
              <a:latin typeface="Georgia" charset="0"/>
            </a:endParaRPr>
          </a:p>
        </p:txBody>
      </p:sp>
    </p:spTree>
    <p:extLst>
      <p:ext uri="{BB962C8B-B14F-4D97-AF65-F5344CB8AC3E}">
        <p14:creationId xmlns:p14="http://schemas.microsoft.com/office/powerpoint/2010/main" val="1911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622092" y="1170482"/>
            <a:ext cx="8521908" cy="5135563"/>
          </a:xfrm>
        </p:spPr>
        <p:txBody>
          <a:bodyPr/>
          <a:lstStyle/>
          <a:p>
            <a:pPr>
              <a:defRPr/>
            </a:pPr>
            <a:endParaRPr lang="en-US" dirty="0"/>
          </a:p>
          <a:p>
            <a:pPr>
              <a:defRPr/>
            </a:pPr>
            <a:endParaRPr lang="en-US" sz="2400" dirty="0"/>
          </a:p>
          <a:p>
            <a:pPr marL="0" indent="0">
              <a:buFont typeface="Arial" panose="020B0604020202020204" pitchFamily="34" charset="0"/>
              <a:buNone/>
              <a:defRPr/>
            </a:pPr>
            <a:endParaRPr lang="en-US" sz="2400" dirty="0"/>
          </a:p>
          <a:p>
            <a:pPr>
              <a:defRPr/>
            </a:pPr>
            <a:endParaRPr lang="en-US" dirty="0"/>
          </a:p>
        </p:txBody>
      </p:sp>
      <p:sp>
        <p:nvSpPr>
          <p:cNvPr id="14" name="Title 1">
            <a:extLst>
              <a:ext uri="{FF2B5EF4-FFF2-40B4-BE49-F238E27FC236}">
                <a16:creationId xmlns:a16="http://schemas.microsoft.com/office/drawing/2014/main" id="{29B08191-2FCD-AA45-9402-B4A042C9B0E2}"/>
              </a:ext>
            </a:extLst>
          </p:cNvPr>
          <p:cNvSpPr>
            <a:spLocks noGrp="1" noChangeArrowheads="1"/>
          </p:cNvSpPr>
          <p:nvPr>
            <p:ph type="title"/>
          </p:nvPr>
        </p:nvSpPr>
        <p:spPr>
          <a:xfrm>
            <a:off x="0" y="117049"/>
            <a:ext cx="9144000" cy="758952"/>
          </a:xfrm>
        </p:spPr>
        <p:txBody>
          <a:bodyPr>
            <a:normAutofit/>
          </a:bodyPr>
          <a:lstStyle/>
          <a:p>
            <a:pPr>
              <a:defRPr/>
            </a:pPr>
            <a:r>
              <a:rPr lang="en-US" altLang="en-US" sz="4000" b="1" dirty="0">
                <a:solidFill>
                  <a:srgbClr val="285CC5"/>
                </a:solidFill>
              </a:rPr>
              <a:t>Faculty Perspectives</a:t>
            </a:r>
          </a:p>
        </p:txBody>
      </p:sp>
      <p:sp>
        <p:nvSpPr>
          <p:cNvPr id="15" name="Rectangle 14">
            <a:extLst>
              <a:ext uri="{FF2B5EF4-FFF2-40B4-BE49-F238E27FC236}">
                <a16:creationId xmlns:a16="http://schemas.microsoft.com/office/drawing/2014/main" id="{D06DFB6B-779F-D84B-BCAE-085577BB711E}"/>
              </a:ext>
            </a:extLst>
          </p:cNvPr>
          <p:cNvSpPr/>
          <p:nvPr/>
        </p:nvSpPr>
        <p:spPr>
          <a:xfrm>
            <a:off x="622091" y="1686185"/>
            <a:ext cx="7517567" cy="2246769"/>
          </a:xfrm>
          <a:prstGeom prst="rect">
            <a:avLst/>
          </a:prstGeom>
        </p:spPr>
        <p:txBody>
          <a:bodyPr wrap="square">
            <a:spAutoFit/>
          </a:bodyPr>
          <a:lstStyle/>
          <a:p>
            <a:pPr marL="0" indent="0" defTabSz="914400">
              <a:buFont typeface="Wingdings 2" charset="0"/>
              <a:buNone/>
            </a:pPr>
            <a:r>
              <a:rPr lang="en-US" sz="2000" b="1" dirty="0">
                <a:solidFill>
                  <a:srgbClr val="C00000"/>
                </a:solidFill>
              </a:rPr>
              <a:t>Pause presentation.</a:t>
            </a:r>
            <a:br>
              <a:rPr lang="en-US" sz="2000" b="1" dirty="0">
                <a:solidFill>
                  <a:srgbClr val="C00000"/>
                </a:solidFill>
              </a:rPr>
            </a:br>
            <a:br>
              <a:rPr lang="en-US" sz="2000" b="1" dirty="0">
                <a:solidFill>
                  <a:srgbClr val="C00000"/>
                </a:solidFill>
              </a:rPr>
            </a:br>
            <a:r>
              <a:rPr lang="en-US" sz="2000" b="1" dirty="0">
                <a:solidFill>
                  <a:srgbClr val="0070C0"/>
                </a:solidFill>
              </a:rPr>
              <a:t>Faculty with GRFP experience can share their perspetives for 2-3 minutes eash.</a:t>
            </a:r>
          </a:p>
          <a:p>
            <a:pPr marL="0" indent="0" defTabSz="914400">
              <a:buFont typeface="Wingdings 2" charset="0"/>
              <a:buNone/>
            </a:pPr>
            <a:endParaRPr lang="en-US" sz="2000" b="1" dirty="0">
              <a:solidFill>
                <a:srgbClr val="C00000"/>
              </a:solidFill>
            </a:endParaRPr>
          </a:p>
          <a:p>
            <a:pPr marL="0" indent="0" defTabSz="914400">
              <a:buFont typeface="Wingdings 2" charset="0"/>
              <a:buNone/>
            </a:pPr>
            <a:r>
              <a:rPr lang="en-US" sz="2000" b="1" dirty="0">
                <a:solidFill>
                  <a:srgbClr val="7030A0"/>
                </a:solidFill>
              </a:rPr>
              <a:t>Dr. Ibrahim to go last (more time), with tips for successful applications/services available from ONSA.</a:t>
            </a:r>
          </a:p>
        </p:txBody>
      </p:sp>
    </p:spTree>
    <p:extLst>
      <p:ext uri="{BB962C8B-B14F-4D97-AF65-F5344CB8AC3E}">
        <p14:creationId xmlns:p14="http://schemas.microsoft.com/office/powerpoint/2010/main" val="2341336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57200" y="990600"/>
            <a:ext cx="8521908" cy="5135563"/>
          </a:xfrm>
        </p:spPr>
        <p:txBody>
          <a:bodyPr/>
          <a:lstStyle/>
          <a:p>
            <a:pPr>
              <a:defRPr/>
            </a:pPr>
            <a:endParaRPr lang="en-US" dirty="0"/>
          </a:p>
          <a:p>
            <a:pPr>
              <a:defRPr/>
            </a:pPr>
            <a:endParaRPr lang="en-US" sz="2400" dirty="0"/>
          </a:p>
          <a:p>
            <a:pPr marL="0" indent="0">
              <a:buFont typeface="Arial" panose="020B0604020202020204" pitchFamily="34" charset="0"/>
              <a:buNone/>
              <a:defRPr/>
            </a:pPr>
            <a:endParaRPr lang="en-US" sz="2400" dirty="0"/>
          </a:p>
          <a:p>
            <a:pPr>
              <a:defRPr/>
            </a:pPr>
            <a:endParaRPr lang="en-US" dirty="0"/>
          </a:p>
        </p:txBody>
      </p:sp>
      <p:pic>
        <p:nvPicPr>
          <p:cNvPr id="7" name="Picture 6">
            <a:extLst>
              <a:ext uri="{FF2B5EF4-FFF2-40B4-BE49-F238E27FC236}">
                <a16:creationId xmlns:a16="http://schemas.microsoft.com/office/drawing/2014/main" id="{809CBD08-6417-6F47-B9A7-74475E6E02F6}"/>
              </a:ext>
            </a:extLst>
          </p:cNvPr>
          <p:cNvPicPr>
            <a:picLocks noChangeAspect="1"/>
          </p:cNvPicPr>
          <p:nvPr/>
        </p:nvPicPr>
        <p:blipFill>
          <a:blip r:embed="rId2"/>
          <a:stretch>
            <a:fillRect/>
          </a:stretch>
        </p:blipFill>
        <p:spPr>
          <a:xfrm>
            <a:off x="114366" y="2173574"/>
            <a:ext cx="8947187" cy="4684426"/>
          </a:xfrm>
          <a:prstGeom prst="rect">
            <a:avLst/>
          </a:prstGeom>
        </p:spPr>
      </p:pic>
      <p:sp>
        <p:nvSpPr>
          <p:cNvPr id="14" name="Title 1">
            <a:extLst>
              <a:ext uri="{FF2B5EF4-FFF2-40B4-BE49-F238E27FC236}">
                <a16:creationId xmlns:a16="http://schemas.microsoft.com/office/drawing/2014/main" id="{29B08191-2FCD-AA45-9402-B4A042C9B0E2}"/>
              </a:ext>
            </a:extLst>
          </p:cNvPr>
          <p:cNvSpPr>
            <a:spLocks noGrp="1" noChangeArrowheads="1"/>
          </p:cNvSpPr>
          <p:nvPr>
            <p:ph type="title"/>
          </p:nvPr>
        </p:nvSpPr>
        <p:spPr>
          <a:xfrm>
            <a:off x="0" y="117049"/>
            <a:ext cx="9144000" cy="758952"/>
          </a:xfrm>
        </p:spPr>
        <p:txBody>
          <a:bodyPr>
            <a:normAutofit/>
          </a:bodyPr>
          <a:lstStyle/>
          <a:p>
            <a:pPr>
              <a:defRPr/>
            </a:pPr>
            <a:r>
              <a:rPr lang="en-US" altLang="en-US" sz="4000" b="1" dirty="0">
                <a:solidFill>
                  <a:srgbClr val="285CC5"/>
                </a:solidFill>
              </a:rPr>
              <a:t>ONSA Perspectives &amp; Services</a:t>
            </a:r>
          </a:p>
        </p:txBody>
      </p:sp>
      <p:sp>
        <p:nvSpPr>
          <p:cNvPr id="15" name="Rectangle 14">
            <a:extLst>
              <a:ext uri="{FF2B5EF4-FFF2-40B4-BE49-F238E27FC236}">
                <a16:creationId xmlns:a16="http://schemas.microsoft.com/office/drawing/2014/main" id="{D06DFB6B-779F-D84B-BCAE-085577BB711E}"/>
              </a:ext>
            </a:extLst>
          </p:cNvPr>
          <p:cNvSpPr/>
          <p:nvPr/>
        </p:nvSpPr>
        <p:spPr>
          <a:xfrm>
            <a:off x="-269823" y="1716165"/>
            <a:ext cx="6955436" cy="400110"/>
          </a:xfrm>
          <a:prstGeom prst="rect">
            <a:avLst/>
          </a:prstGeom>
        </p:spPr>
        <p:txBody>
          <a:bodyPr wrap="square">
            <a:spAutoFit/>
          </a:bodyPr>
          <a:lstStyle/>
          <a:p>
            <a:pPr marL="0" indent="0" algn="ctr" defTabSz="914400">
              <a:buFont typeface="Wingdings 2" charset="0"/>
              <a:buNone/>
            </a:pPr>
            <a:r>
              <a:rPr lang="en-US" sz="2000" b="1" dirty="0" err="1">
                <a:solidFill>
                  <a:srgbClr val="C00000"/>
                </a:solidFill>
              </a:rPr>
              <a:t>Dr. Vivian Ibraham, vibrahim@olemiss.edu</a:t>
            </a:r>
            <a:endParaRPr lang="en-US" sz="2000" b="1" dirty="0">
              <a:solidFill>
                <a:srgbClr val="C00000"/>
              </a:solidFill>
            </a:endParaRPr>
          </a:p>
        </p:txBody>
      </p:sp>
    </p:spTree>
    <p:extLst>
      <p:ext uri="{BB962C8B-B14F-4D97-AF65-F5344CB8AC3E}">
        <p14:creationId xmlns:p14="http://schemas.microsoft.com/office/powerpoint/2010/main" val="250935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C00000"/>
                </a:solidFill>
                <a:latin typeface="Georgia" charset="0"/>
              </a:rPr>
              <a:t>Inter</a:t>
            </a:r>
            <a:r>
              <a:rPr lang="en-US" b="1" dirty="0">
                <a:solidFill>
                  <a:srgbClr val="285CC5"/>
                </a:solidFill>
                <a:latin typeface="Georgia" charset="0"/>
              </a:rPr>
              <a:t>Activity </a:t>
            </a:r>
          </a:p>
        </p:txBody>
      </p:sp>
      <p:sp>
        <p:nvSpPr>
          <p:cNvPr id="4" name="TextBox 2">
            <a:extLst>
              <a:ext uri="{FF2B5EF4-FFF2-40B4-BE49-F238E27FC236}">
                <a16:creationId xmlns:a16="http://schemas.microsoft.com/office/drawing/2014/main" id="{A80C7AB9-AF21-824B-B787-E18E5F358EF8}"/>
              </a:ext>
            </a:extLst>
          </p:cNvPr>
          <p:cNvSpPr txBox="1">
            <a:spLocks noChangeArrowheads="1"/>
          </p:cNvSpPr>
          <p:nvPr/>
        </p:nvSpPr>
        <p:spPr bwMode="auto">
          <a:xfrm>
            <a:off x="178233" y="1558927"/>
            <a:ext cx="8787534"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b="1" i="1" dirty="0">
              <a:solidFill>
                <a:srgbClr val="C00000"/>
              </a:solidFill>
            </a:endParaRPr>
          </a:p>
          <a:p>
            <a:pPr marL="457200" indent="-457200">
              <a:spcBef>
                <a:spcPct val="0"/>
              </a:spcBef>
              <a:buFontTx/>
              <a:buAutoNum type="arabicPeriod"/>
            </a:pPr>
            <a:r>
              <a:rPr lang="en-US" altLang="en-US" sz="2000" i="1" dirty="0">
                <a:solidFill>
                  <a:schemeClr val="accent6"/>
                </a:solidFill>
              </a:rPr>
              <a:t>Spend </a:t>
            </a:r>
            <a:r>
              <a:rPr lang="en-US" altLang="en-US" sz="2000" b="1" i="1" dirty="0">
                <a:solidFill>
                  <a:srgbClr val="00B050"/>
                </a:solidFill>
              </a:rPr>
              <a:t>5 full silent minutes </a:t>
            </a:r>
            <a:r>
              <a:rPr lang="en-US" altLang="en-US" sz="2000" i="1" dirty="0">
                <a:solidFill>
                  <a:schemeClr val="accent6"/>
                </a:solidFill>
              </a:rPr>
              <a:t>considering </a:t>
            </a:r>
            <a:r>
              <a:rPr lang="en-US" altLang="en-US" sz="2000" b="1" i="1" dirty="0">
                <a:solidFill>
                  <a:schemeClr val="accent6"/>
                </a:solidFill>
              </a:rPr>
              <a:t>at least ONE </a:t>
            </a:r>
            <a:r>
              <a:rPr lang="en-US" altLang="en-US" sz="2000" i="1" dirty="0">
                <a:solidFill>
                  <a:schemeClr val="accent6"/>
                </a:solidFill>
              </a:rPr>
              <a:t>of these questions </a:t>
            </a:r>
            <a:br>
              <a:rPr lang="en-US" altLang="en-US" sz="2000" i="1" dirty="0">
                <a:solidFill>
                  <a:schemeClr val="accent6"/>
                </a:solidFill>
              </a:rPr>
            </a:br>
            <a:r>
              <a:rPr lang="en-US" altLang="en-US" sz="2000" i="1" dirty="0">
                <a:solidFill>
                  <a:schemeClr val="accent6"/>
                </a:solidFill>
              </a:rPr>
              <a:t>relative to your GRFP application (each person can decide which question)</a:t>
            </a:r>
          </a:p>
          <a:p>
            <a:pPr marL="1200150" lvl="1" indent="-457200">
              <a:spcBef>
                <a:spcPct val="0"/>
              </a:spcBef>
              <a:buFontTx/>
              <a:buAutoNum type="arabicPeriod"/>
            </a:pPr>
            <a:r>
              <a:rPr lang="en-US" altLang="en-US" sz="2000" i="1" dirty="0">
                <a:solidFill>
                  <a:schemeClr val="accent6"/>
                </a:solidFill>
              </a:rPr>
              <a:t>What is a career goal you have?</a:t>
            </a:r>
          </a:p>
          <a:p>
            <a:pPr marL="1200150" lvl="1" indent="-457200">
              <a:spcBef>
                <a:spcPct val="0"/>
              </a:spcBef>
              <a:buFontTx/>
              <a:buAutoNum type="arabicPeriod"/>
            </a:pPr>
            <a:r>
              <a:rPr lang="en-US" altLang="en-US" sz="2000" i="1" dirty="0">
                <a:solidFill>
                  <a:schemeClr val="accent6"/>
                </a:solidFill>
              </a:rPr>
              <a:t>What is a research idea or topic you’d like to explore?</a:t>
            </a:r>
          </a:p>
          <a:p>
            <a:pPr marL="1200150" lvl="1" indent="-457200">
              <a:spcBef>
                <a:spcPct val="0"/>
              </a:spcBef>
              <a:buFontTx/>
              <a:buAutoNum type="arabicPeriod"/>
            </a:pPr>
            <a:r>
              <a:rPr lang="en-US" altLang="en-US" sz="2000" i="1" dirty="0">
                <a:solidFill>
                  <a:schemeClr val="accent6"/>
                </a:solidFill>
              </a:rPr>
              <a:t>What personal aspect might motivate your career, anchor your story?</a:t>
            </a:r>
          </a:p>
          <a:p>
            <a:pPr marL="1200150" lvl="1" indent="-457200">
              <a:spcBef>
                <a:spcPct val="0"/>
              </a:spcBef>
              <a:buFontTx/>
              <a:buAutoNum type="arabicPeriod"/>
            </a:pPr>
            <a:r>
              <a:rPr lang="en-US" altLang="en-US" sz="2000" i="1" dirty="0">
                <a:solidFill>
                  <a:schemeClr val="accent6"/>
                </a:solidFill>
              </a:rPr>
              <a:t>What is a question you have about GRFP?</a:t>
            </a:r>
          </a:p>
          <a:p>
            <a:pPr marL="1200150" lvl="1" indent="-457200">
              <a:spcBef>
                <a:spcPct val="0"/>
              </a:spcBef>
              <a:buFontTx/>
              <a:buAutoNum type="arabicPeriod"/>
            </a:pPr>
            <a:r>
              <a:rPr lang="en-US" altLang="en-US" sz="2000" i="1" dirty="0">
                <a:solidFill>
                  <a:schemeClr val="accent6"/>
                </a:solidFill>
              </a:rPr>
              <a:t>What weakness do you need to address (or what are you afraid of)?</a:t>
            </a:r>
          </a:p>
          <a:p>
            <a:pPr marL="1200150" lvl="1" indent="-457200">
              <a:spcBef>
                <a:spcPct val="0"/>
              </a:spcBef>
              <a:buFontTx/>
              <a:buAutoNum type="arabicPeriod"/>
            </a:pPr>
            <a:r>
              <a:rPr lang="en-US" altLang="en-US" sz="2000" i="1" dirty="0">
                <a:solidFill>
                  <a:schemeClr val="accent6"/>
                </a:solidFill>
              </a:rPr>
              <a:t>What strength can you capitalize on (or what are you confident about)?</a:t>
            </a:r>
          </a:p>
          <a:p>
            <a:pPr marL="457200" indent="-457200">
              <a:spcBef>
                <a:spcPct val="0"/>
              </a:spcBef>
              <a:buFontTx/>
              <a:buAutoNum type="arabicPeriod"/>
            </a:pPr>
            <a:r>
              <a:rPr lang="en-US" altLang="en-US" sz="2400" i="1" dirty="0">
                <a:solidFill>
                  <a:srgbClr val="285CC5"/>
                </a:solidFill>
              </a:rPr>
              <a:t>Think about how to state your answer in 5 or 10 words or so </a:t>
            </a:r>
            <a:br>
              <a:rPr lang="en-US" altLang="en-US" sz="2400" i="1" dirty="0">
                <a:solidFill>
                  <a:srgbClr val="285CC5"/>
                </a:solidFill>
              </a:rPr>
            </a:br>
            <a:r>
              <a:rPr lang="en-US" altLang="en-US" sz="2400" i="1" dirty="0">
                <a:solidFill>
                  <a:srgbClr val="285CC5"/>
                </a:solidFill>
              </a:rPr>
              <a:t>(but don’t share yet)</a:t>
            </a:r>
          </a:p>
          <a:p>
            <a:pPr marL="457200" indent="-457200">
              <a:spcBef>
                <a:spcPct val="0"/>
              </a:spcBef>
              <a:buFontTx/>
              <a:buAutoNum type="arabicPeriod"/>
            </a:pPr>
            <a:r>
              <a:rPr lang="en-US" altLang="en-US" sz="2400" i="1" dirty="0">
                <a:solidFill>
                  <a:srgbClr val="C00000"/>
                </a:solidFill>
              </a:rPr>
              <a:t>When I say “GO”:</a:t>
            </a:r>
          </a:p>
          <a:p>
            <a:pPr marL="1200150" lvl="1" indent="-457200">
              <a:spcBef>
                <a:spcPct val="0"/>
              </a:spcBef>
              <a:buFontTx/>
              <a:buAutoNum type="arabicPeriod"/>
            </a:pPr>
            <a:r>
              <a:rPr lang="en-US" altLang="en-US" sz="2400" i="1" dirty="0">
                <a:solidFill>
                  <a:srgbClr val="285CC5"/>
                </a:solidFill>
              </a:rPr>
              <a:t>Type one of your answers in the chat. </a:t>
            </a:r>
            <a:r>
              <a:rPr lang="en-US" altLang="en-US" sz="2400" b="1" i="1" dirty="0">
                <a:solidFill>
                  <a:srgbClr val="C00000"/>
                </a:solidFill>
              </a:rPr>
              <a:t>OR</a:t>
            </a:r>
          </a:p>
          <a:p>
            <a:pPr marL="1200150" lvl="1" indent="-457200">
              <a:spcBef>
                <a:spcPct val="0"/>
              </a:spcBef>
              <a:buFontTx/>
              <a:buAutoNum type="arabicPeriod"/>
            </a:pPr>
            <a:r>
              <a:rPr lang="en-US" altLang="en-US" sz="2400" b="1" i="1" dirty="0">
                <a:solidFill>
                  <a:srgbClr val="C00000"/>
                </a:solidFill>
              </a:rPr>
              <a:t>Raise your hand to be called on to share out loud.</a:t>
            </a:r>
          </a:p>
          <a:p>
            <a:pPr marL="1200150" lvl="1" indent="-457200">
              <a:spcBef>
                <a:spcPct val="0"/>
              </a:spcBef>
              <a:buFontTx/>
              <a:buAutoNum type="arabicPeriod"/>
            </a:pPr>
            <a:endParaRPr lang="en-US" altLang="en-US" sz="2400" b="1" i="1" dirty="0">
              <a:solidFill>
                <a:schemeClr val="accent6"/>
              </a:solidFill>
            </a:endParaRPr>
          </a:p>
        </p:txBody>
      </p:sp>
      <p:sp>
        <p:nvSpPr>
          <p:cNvPr id="5" name="TextBox 4">
            <a:extLst>
              <a:ext uri="{FF2B5EF4-FFF2-40B4-BE49-F238E27FC236}">
                <a16:creationId xmlns:a16="http://schemas.microsoft.com/office/drawing/2014/main" id="{26F6ADAA-26CF-1D4F-8BE9-AC4EDFA6308E}"/>
              </a:ext>
            </a:extLst>
          </p:cNvPr>
          <p:cNvSpPr txBox="1"/>
          <p:nvPr/>
        </p:nvSpPr>
        <p:spPr>
          <a:xfrm>
            <a:off x="1371602" y="800102"/>
            <a:ext cx="1768433" cy="461665"/>
          </a:xfrm>
          <a:prstGeom prst="rect">
            <a:avLst/>
          </a:prstGeom>
          <a:noFill/>
        </p:spPr>
        <p:txBody>
          <a:bodyPr wrap="none" rtlCol="0">
            <a:spAutoFit/>
          </a:bodyPr>
          <a:lstStyle/>
          <a:p>
            <a:r>
              <a:rPr lang="en-US" sz="2400" b="1" dirty="0">
                <a:solidFill>
                  <a:srgbClr val="00B050"/>
                </a:solidFill>
              </a:rPr>
              <a:t>8 minutes</a:t>
            </a:r>
          </a:p>
        </p:txBody>
      </p:sp>
    </p:spTree>
    <p:extLst>
      <p:ext uri="{BB962C8B-B14F-4D97-AF65-F5344CB8AC3E}">
        <p14:creationId xmlns:p14="http://schemas.microsoft.com/office/powerpoint/2010/main" val="8329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GRF Ops Center</a:t>
            </a:r>
          </a:p>
        </p:txBody>
      </p:sp>
      <p:sp>
        <p:nvSpPr>
          <p:cNvPr id="12290" name="Content Placeholder 2"/>
          <p:cNvSpPr>
            <a:spLocks noGrp="1"/>
          </p:cNvSpPr>
          <p:nvPr>
            <p:ph sz="quarter" idx="1"/>
          </p:nvPr>
        </p:nvSpPr>
        <p:spPr>
          <a:xfrm>
            <a:off x="271644" y="1975682"/>
            <a:ext cx="8677483" cy="4882317"/>
          </a:xfrm>
        </p:spPr>
        <p:txBody>
          <a:bodyPr/>
          <a:lstStyle/>
          <a:p>
            <a:pPr marL="0" indent="0">
              <a:buNone/>
            </a:pPr>
            <a:r>
              <a:rPr lang="en-US" altLang="en-US" sz="2400" dirty="0"/>
              <a:t>If in doubt whether your proposed program of study, or your proposed research topic, are considered SUPPORTED fields,  contact the The Graduate Research Fellowship Operations Center.</a:t>
            </a:r>
          </a:p>
          <a:p>
            <a:pPr marL="0" indent="0">
              <a:buNone/>
            </a:pPr>
            <a:r>
              <a:rPr lang="en-US" altLang="en-US" sz="2400" dirty="0"/>
              <a:t> </a:t>
            </a:r>
          </a:p>
          <a:p>
            <a:pPr marL="0" indent="0">
              <a:buNone/>
            </a:pPr>
            <a:r>
              <a:rPr lang="en-US" sz="2400" dirty="0"/>
              <a:t>The Graduate Research Fellowship Operations Center is responsible for responding to questions about the program. </a:t>
            </a:r>
          </a:p>
          <a:p>
            <a:pPr marL="0" indent="0">
              <a:buNone/>
            </a:pPr>
            <a:endParaRPr lang="en-US" sz="2400" dirty="0"/>
          </a:p>
          <a:p>
            <a:pPr marL="0" indent="0">
              <a:buNone/>
            </a:pPr>
            <a:r>
              <a:rPr lang="en-US" sz="2400" dirty="0"/>
              <a:t>For questions concerning eligibility and fields of study, contact the Graduate Research Fellowship Operations Center, (866) 673-4737, international (202) 331-3542, or </a:t>
            </a:r>
            <a:r>
              <a:rPr lang="en-US" sz="2400" dirty="0" err="1"/>
              <a:t>info@nsfgrfp.org</a:t>
            </a:r>
            <a:r>
              <a:rPr lang="en-US" sz="2400" dirty="0"/>
              <a:t>.</a:t>
            </a:r>
          </a:p>
        </p:txBody>
      </p:sp>
      <p:sp>
        <p:nvSpPr>
          <p:cNvPr id="4" name="TextBox 3">
            <a:extLst>
              <a:ext uri="{FF2B5EF4-FFF2-40B4-BE49-F238E27FC236}">
                <a16:creationId xmlns:a16="http://schemas.microsoft.com/office/drawing/2014/main" id="{F063CBA6-7E14-DD46-B9E7-098FA9AD4BD1}"/>
              </a:ext>
            </a:extLst>
          </p:cNvPr>
          <p:cNvSpPr txBox="1"/>
          <p:nvPr/>
        </p:nvSpPr>
        <p:spPr>
          <a:xfrm>
            <a:off x="2386014" y="742952"/>
            <a:ext cx="1446230" cy="369332"/>
          </a:xfrm>
          <a:prstGeom prst="rect">
            <a:avLst/>
          </a:prstGeom>
          <a:noFill/>
        </p:spPr>
        <p:txBody>
          <a:bodyPr wrap="none" rtlCol="0">
            <a:spAutoFit/>
          </a:bodyPr>
          <a:lstStyle/>
          <a:p>
            <a:r>
              <a:rPr lang="en-US" b="1" dirty="0">
                <a:solidFill>
                  <a:srgbClr val="00B050"/>
                </a:solidFill>
              </a:rPr>
              <a:t>15 seconds</a:t>
            </a:r>
          </a:p>
        </p:txBody>
      </p:sp>
    </p:spTree>
    <p:extLst>
      <p:ext uri="{BB962C8B-B14F-4D97-AF65-F5344CB8AC3E}">
        <p14:creationId xmlns:p14="http://schemas.microsoft.com/office/powerpoint/2010/main" val="185580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31762"/>
            <a:ext cx="9144000" cy="758825"/>
          </a:xfrm>
        </p:spPr>
        <p:txBody>
          <a:bodyPr/>
          <a:lstStyle/>
          <a:p>
            <a:pPr eaLnBrk="1" hangingPunct="1"/>
            <a:r>
              <a:rPr lang="en-US" b="1" dirty="0">
                <a:solidFill>
                  <a:srgbClr val="285CC5"/>
                </a:solidFill>
                <a:latin typeface="Georgia" charset="0"/>
              </a:rPr>
              <a:t>Welcome from Graduate School</a:t>
            </a:r>
          </a:p>
        </p:txBody>
      </p:sp>
      <p:pic>
        <p:nvPicPr>
          <p:cNvPr id="14" name="Picture 13">
            <a:extLst>
              <a:ext uri="{FF2B5EF4-FFF2-40B4-BE49-F238E27FC236}">
                <a16:creationId xmlns:a16="http://schemas.microsoft.com/office/drawing/2014/main" id="{AB11192B-8D90-6C43-8D5D-427723719B8A}"/>
              </a:ext>
            </a:extLst>
          </p:cNvPr>
          <p:cNvPicPr>
            <a:picLocks noChangeAspect="1"/>
          </p:cNvPicPr>
          <p:nvPr/>
        </p:nvPicPr>
        <p:blipFill>
          <a:blip r:embed="rId2"/>
          <a:stretch>
            <a:fillRect/>
          </a:stretch>
        </p:blipFill>
        <p:spPr>
          <a:xfrm>
            <a:off x="228599" y="1338263"/>
            <a:ext cx="2286000" cy="3924300"/>
          </a:xfrm>
          <a:prstGeom prst="rect">
            <a:avLst/>
          </a:prstGeom>
        </p:spPr>
      </p:pic>
      <p:pic>
        <p:nvPicPr>
          <p:cNvPr id="16" name="Picture 15">
            <a:extLst>
              <a:ext uri="{FF2B5EF4-FFF2-40B4-BE49-F238E27FC236}">
                <a16:creationId xmlns:a16="http://schemas.microsoft.com/office/drawing/2014/main" id="{8C020B74-C17C-7E4E-8F65-F6BFFE5964F2}"/>
              </a:ext>
            </a:extLst>
          </p:cNvPr>
          <p:cNvPicPr>
            <a:picLocks noChangeAspect="1"/>
          </p:cNvPicPr>
          <p:nvPr/>
        </p:nvPicPr>
        <p:blipFill>
          <a:blip r:embed="rId3"/>
          <a:stretch>
            <a:fillRect/>
          </a:stretch>
        </p:blipFill>
        <p:spPr>
          <a:xfrm>
            <a:off x="6086475" y="1455736"/>
            <a:ext cx="2830511" cy="3599141"/>
          </a:xfrm>
          <a:prstGeom prst="rect">
            <a:avLst/>
          </a:prstGeom>
        </p:spPr>
      </p:pic>
      <p:sp>
        <p:nvSpPr>
          <p:cNvPr id="17" name="Rectangle 16">
            <a:extLst>
              <a:ext uri="{FF2B5EF4-FFF2-40B4-BE49-F238E27FC236}">
                <a16:creationId xmlns:a16="http://schemas.microsoft.com/office/drawing/2014/main" id="{F457343E-5796-884B-A888-3F99B4BBAEF2}"/>
              </a:ext>
            </a:extLst>
          </p:cNvPr>
          <p:cNvSpPr/>
          <p:nvPr/>
        </p:nvSpPr>
        <p:spPr>
          <a:xfrm>
            <a:off x="2514599" y="1605647"/>
            <a:ext cx="2257425" cy="830997"/>
          </a:xfrm>
          <a:prstGeom prst="rect">
            <a:avLst/>
          </a:prstGeom>
        </p:spPr>
        <p:txBody>
          <a:bodyPr wrap="square">
            <a:spAutoFit/>
          </a:bodyPr>
          <a:lstStyle/>
          <a:p>
            <a:r>
              <a:rPr lang="en-US" altLang="en-US" sz="2400" dirty="0">
                <a:solidFill>
                  <a:srgbClr val="C00000"/>
                </a:solidFill>
              </a:rPr>
              <a:t>Annette </a:t>
            </a:r>
            <a:r>
              <a:rPr lang="en-US" altLang="en-US" sz="2400" dirty="0" err="1">
                <a:solidFill>
                  <a:srgbClr val="C00000"/>
                </a:solidFill>
              </a:rPr>
              <a:t>Kluck</a:t>
            </a:r>
            <a:br>
              <a:rPr lang="en-US" altLang="en-US" sz="2400" dirty="0">
                <a:solidFill>
                  <a:srgbClr val="C00000"/>
                </a:solidFill>
              </a:rPr>
            </a:br>
            <a:r>
              <a:rPr lang="en-US" altLang="en-US" sz="2400" dirty="0">
                <a:solidFill>
                  <a:srgbClr val="C00000"/>
                </a:solidFill>
              </a:rPr>
              <a:t>Dean</a:t>
            </a:r>
          </a:p>
        </p:txBody>
      </p:sp>
      <p:sp>
        <p:nvSpPr>
          <p:cNvPr id="20" name="Rectangle 19">
            <a:extLst>
              <a:ext uri="{FF2B5EF4-FFF2-40B4-BE49-F238E27FC236}">
                <a16:creationId xmlns:a16="http://schemas.microsoft.com/office/drawing/2014/main" id="{E0EE1129-5FBD-B043-8957-1F0071A44815}"/>
              </a:ext>
            </a:extLst>
          </p:cNvPr>
          <p:cNvSpPr/>
          <p:nvPr/>
        </p:nvSpPr>
        <p:spPr>
          <a:xfrm>
            <a:off x="3581399" y="3886886"/>
            <a:ext cx="2747963" cy="830997"/>
          </a:xfrm>
          <a:prstGeom prst="rect">
            <a:avLst/>
          </a:prstGeom>
        </p:spPr>
        <p:txBody>
          <a:bodyPr wrap="square">
            <a:spAutoFit/>
          </a:bodyPr>
          <a:lstStyle/>
          <a:p>
            <a:r>
              <a:rPr lang="en-US" altLang="en-US" sz="2400" dirty="0">
                <a:solidFill>
                  <a:srgbClr val="C00000"/>
                </a:solidFill>
              </a:rPr>
              <a:t>Robert Doerksen</a:t>
            </a:r>
          </a:p>
          <a:p>
            <a:r>
              <a:rPr lang="en-US" altLang="en-US" sz="2400" dirty="0">
                <a:solidFill>
                  <a:srgbClr val="C00000"/>
                </a:solidFill>
              </a:rPr>
              <a:t>Associate Dean</a:t>
            </a:r>
          </a:p>
        </p:txBody>
      </p:sp>
      <p:pic>
        <p:nvPicPr>
          <p:cNvPr id="19" name="Picture 18">
            <a:extLst>
              <a:ext uri="{FF2B5EF4-FFF2-40B4-BE49-F238E27FC236}">
                <a16:creationId xmlns:a16="http://schemas.microsoft.com/office/drawing/2014/main" id="{E7EC54F0-FE11-2742-B3E1-2A5F57435ECE}"/>
              </a:ext>
            </a:extLst>
          </p:cNvPr>
          <p:cNvPicPr>
            <a:picLocks noChangeAspect="1"/>
          </p:cNvPicPr>
          <p:nvPr/>
        </p:nvPicPr>
        <p:blipFill>
          <a:blip r:embed="rId4"/>
          <a:stretch>
            <a:fillRect/>
          </a:stretch>
        </p:blipFill>
        <p:spPr>
          <a:xfrm>
            <a:off x="679450" y="5508625"/>
            <a:ext cx="7785100" cy="1155700"/>
          </a:xfrm>
          <a:prstGeom prst="rect">
            <a:avLst/>
          </a:prstGeom>
        </p:spPr>
      </p:pic>
    </p:spTree>
    <p:extLst>
      <p:ext uri="{BB962C8B-B14F-4D97-AF65-F5344CB8AC3E}">
        <p14:creationId xmlns:p14="http://schemas.microsoft.com/office/powerpoint/2010/main" val="772049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sz="4000" b="1" dirty="0">
                <a:solidFill>
                  <a:srgbClr val="285CC5"/>
                </a:solidFill>
              </a:rPr>
              <a:t>Who Else Can Assist?</a:t>
            </a:r>
          </a:p>
        </p:txBody>
      </p:sp>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57200" y="1035571"/>
            <a:ext cx="8521908" cy="5135563"/>
          </a:xfrm>
        </p:spPr>
        <p:txBody>
          <a:bodyPr/>
          <a:lstStyle/>
          <a:p>
            <a:pPr>
              <a:defRPr/>
            </a:pPr>
            <a:endParaRPr lang="en-US" dirty="0"/>
          </a:p>
          <a:p>
            <a:pPr marL="0" indent="0">
              <a:buNone/>
              <a:defRPr/>
            </a:pPr>
            <a:r>
              <a:rPr lang="en-US" sz="2400" b="1" dirty="0"/>
              <a:t>Dr. Ibrahim</a:t>
            </a:r>
            <a:r>
              <a:rPr lang="en-US" sz="2400" dirty="0"/>
              <a:t>: Will provide mentoring on undergraduate student applications as previously discussed.</a:t>
            </a:r>
          </a:p>
          <a:p>
            <a:pPr marL="0" indent="0">
              <a:buFont typeface="Arial" panose="020B0604020202020204" pitchFamily="34" charset="0"/>
              <a:buNone/>
              <a:defRPr/>
            </a:pPr>
            <a:endParaRPr lang="en-US" sz="2400" dirty="0"/>
          </a:p>
          <a:p>
            <a:pPr marL="0" indent="0">
              <a:buNone/>
              <a:defRPr/>
            </a:pPr>
            <a:r>
              <a:rPr lang="en-US" sz="2400" b="1" dirty="0"/>
              <a:t>Dr. Doerksen</a:t>
            </a:r>
            <a:r>
              <a:rPr lang="en-US" sz="2400" dirty="0"/>
              <a:t>: Will review and provided feedback on any grad students’ personal statements and/or research statements received by October 1, 2021 (email </a:t>
            </a:r>
            <a:r>
              <a:rPr lang="en-US" sz="2400" dirty="0">
                <a:hlinkClick r:id="rId2"/>
              </a:rPr>
              <a:t>rjd@olemiss.edu</a:t>
            </a:r>
            <a:r>
              <a:rPr lang="en-US" sz="2400" dirty="0"/>
              <a:t>). </a:t>
            </a:r>
          </a:p>
          <a:p>
            <a:pPr marL="0" indent="0">
              <a:buNone/>
              <a:defRPr/>
            </a:pPr>
            <a:endParaRPr lang="en-US" sz="2400" dirty="0"/>
          </a:p>
          <a:p>
            <a:pPr marL="0" indent="0">
              <a:buFont typeface="Arial" panose="020B0604020202020204" pitchFamily="34" charset="0"/>
              <a:buNone/>
              <a:defRPr/>
            </a:pPr>
            <a:r>
              <a:rPr lang="en-US" sz="2400" b="1" dirty="0"/>
              <a:t>Jason Hale</a:t>
            </a:r>
            <a:r>
              <a:rPr lang="en-US" sz="2400" dirty="0"/>
              <a:t>: Will review and provided feedback on any students’ personal statements and/or research statements received by Sept 1, 2021 (email </a:t>
            </a:r>
            <a:r>
              <a:rPr lang="en-US" sz="2400" dirty="0">
                <a:hlinkClick r:id="rId3"/>
              </a:rPr>
              <a:t>jghale@olemiss.edu</a:t>
            </a:r>
            <a:r>
              <a:rPr lang="en-US" sz="2400" dirty="0"/>
              <a:t>). </a:t>
            </a:r>
          </a:p>
          <a:p>
            <a:pPr marL="0" indent="0">
              <a:buFont typeface="Arial" panose="020B0604020202020204" pitchFamily="34" charset="0"/>
              <a:buNone/>
              <a:defRPr/>
            </a:pPr>
            <a:endParaRPr lang="en-US" sz="2400" dirty="0"/>
          </a:p>
          <a:p>
            <a:pPr marL="0" indent="0">
              <a:buFont typeface="Arial" panose="020B0604020202020204" pitchFamily="34" charset="0"/>
              <a:buNone/>
              <a:defRPr/>
            </a:pPr>
            <a:r>
              <a:rPr lang="en-US" sz="2400" b="1" dirty="0"/>
              <a:t>Others?</a:t>
            </a:r>
          </a:p>
          <a:p>
            <a:pPr marL="0" indent="0">
              <a:buFont typeface="Arial" panose="020B0604020202020204" pitchFamily="34" charset="0"/>
              <a:buNone/>
              <a:defRPr/>
            </a:pPr>
            <a:endParaRPr lang="en-US" sz="2400" dirty="0"/>
          </a:p>
          <a:p>
            <a:pPr marL="0" indent="0">
              <a:buFont typeface="Arial" panose="020B0604020202020204" pitchFamily="34" charset="0"/>
              <a:buNone/>
              <a:defRPr/>
            </a:pPr>
            <a:endParaRPr lang="en-US" sz="2400" dirty="0"/>
          </a:p>
        </p:txBody>
      </p:sp>
    </p:spTree>
    <p:extLst>
      <p:ext uri="{BB962C8B-B14F-4D97-AF65-F5344CB8AC3E}">
        <p14:creationId xmlns:p14="http://schemas.microsoft.com/office/powerpoint/2010/main" val="2985289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sz="4000" b="1" dirty="0">
                <a:solidFill>
                  <a:srgbClr val="285CC5"/>
                </a:solidFill>
              </a:rPr>
              <a:t>To Receive $200 Incentive</a:t>
            </a:r>
          </a:p>
        </p:txBody>
      </p:sp>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42210" y="1722437"/>
            <a:ext cx="8521908" cy="5135563"/>
          </a:xfrm>
        </p:spPr>
        <p:txBody>
          <a:bodyPr/>
          <a:lstStyle/>
          <a:p>
            <a:pPr>
              <a:defRPr/>
            </a:pPr>
            <a:endParaRPr lang="en-US" dirty="0"/>
          </a:p>
          <a:p>
            <a:pPr>
              <a:defRPr/>
            </a:pPr>
            <a:r>
              <a:rPr lang="en-US" sz="2400" dirty="0"/>
              <a:t>Submit your application on-time to NSF</a:t>
            </a:r>
          </a:p>
          <a:p>
            <a:pPr>
              <a:defRPr/>
            </a:pPr>
            <a:r>
              <a:rPr lang="en-US" sz="2400" dirty="0"/>
              <a:t>Submit proof of NSF acceptance of application, and copy of submitted proposal, to Dr. Doerksen no later than November 15, 2021 (</a:t>
            </a:r>
            <a:r>
              <a:rPr lang="en-US" sz="2400" dirty="0">
                <a:hlinkClick r:id="rId2"/>
              </a:rPr>
              <a:t>rjd@olemiss.edu</a:t>
            </a:r>
            <a:r>
              <a:rPr lang="en-US" sz="2400" dirty="0"/>
              <a:t>)</a:t>
            </a:r>
          </a:p>
          <a:p>
            <a:pPr>
              <a:defRPr/>
            </a:pPr>
            <a:r>
              <a:rPr lang="en-US" sz="2400" dirty="0"/>
              <a:t>A $200 scholarship will be awarded by the end of the fall semester</a:t>
            </a:r>
          </a:p>
          <a:p>
            <a:pPr marL="0" indent="0">
              <a:buNone/>
              <a:defRPr/>
            </a:pPr>
            <a:endParaRPr lang="en-US" sz="2400" dirty="0"/>
          </a:p>
        </p:txBody>
      </p:sp>
    </p:spTree>
    <p:extLst>
      <p:ext uri="{BB962C8B-B14F-4D97-AF65-F5344CB8AC3E}">
        <p14:creationId xmlns:p14="http://schemas.microsoft.com/office/powerpoint/2010/main" val="3224605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sz="4000" b="1" dirty="0">
                <a:solidFill>
                  <a:srgbClr val="285CC5"/>
                </a:solidFill>
              </a:rPr>
              <a:t>If Awarded…</a:t>
            </a:r>
          </a:p>
        </p:txBody>
      </p:sp>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42210" y="1722437"/>
            <a:ext cx="8521908" cy="5135563"/>
          </a:xfrm>
        </p:spPr>
        <p:txBody>
          <a:bodyPr/>
          <a:lstStyle/>
          <a:p>
            <a:pPr>
              <a:defRPr/>
            </a:pPr>
            <a:endParaRPr lang="en-US" dirty="0"/>
          </a:p>
          <a:p>
            <a:pPr>
              <a:defRPr/>
            </a:pPr>
            <a:r>
              <a:rPr lang="en-US" sz="2400" dirty="0"/>
              <a:t>ORSP and the Graduate School have developed a set of guidelines for GRFP awardees electing to conduct their fellowships at UM.</a:t>
            </a:r>
          </a:p>
          <a:p>
            <a:pPr>
              <a:defRPr/>
            </a:pPr>
            <a:r>
              <a:rPr lang="en-US" sz="2400" dirty="0"/>
              <a:t>See </a:t>
            </a:r>
            <a:r>
              <a:rPr lang="en-US">
                <a:hlinkClick r:id="rId2" tooltip="https://gradschool.olemiss.edu/gradshark-wellness/"/>
              </a:rPr>
              <a:t>https://gradschool.olemiss.edu/nsf-grfp</a:t>
            </a:r>
            <a:r>
              <a:rPr lang="en-US"/>
              <a:t> </a:t>
            </a:r>
          </a:p>
          <a:p>
            <a:pPr marL="0" indent="0">
              <a:buNone/>
              <a:defRPr/>
            </a:pPr>
            <a:endParaRPr lang="en-US" sz="2400" dirty="0"/>
          </a:p>
        </p:txBody>
      </p:sp>
    </p:spTree>
    <p:extLst>
      <p:ext uri="{BB962C8B-B14F-4D97-AF65-F5344CB8AC3E}">
        <p14:creationId xmlns:p14="http://schemas.microsoft.com/office/powerpoint/2010/main" val="3216086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fontScale="90000"/>
          </a:bodyPr>
          <a:lstStyle/>
          <a:p>
            <a:pPr>
              <a:defRPr/>
            </a:pPr>
            <a:r>
              <a:rPr lang="en-US" altLang="en-US" sz="4000" b="1" dirty="0">
                <a:solidFill>
                  <a:srgbClr val="285CC5"/>
                </a:solidFill>
              </a:rPr>
              <a:t>Changes in This Year’s Solicitation</a:t>
            </a:r>
          </a:p>
        </p:txBody>
      </p:sp>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42210" y="1722437"/>
            <a:ext cx="8521908" cy="5135563"/>
          </a:xfrm>
        </p:spPr>
        <p:txBody>
          <a:bodyPr/>
          <a:lstStyle/>
          <a:p>
            <a:r>
              <a:rPr lang="en-US" sz="1800"/>
              <a:t>This solicitation covers the Fiscal Year (FY) 2022 competition.</a:t>
            </a:r>
          </a:p>
          <a:p>
            <a:r>
              <a:rPr lang="en-US" sz="1800">
                <a:solidFill>
                  <a:srgbClr val="C00000"/>
                </a:solidFill>
              </a:rPr>
              <a:t>Applications must be submitted in Research.gov </a:t>
            </a:r>
            <a:r>
              <a:rPr lang="en-US" sz="1800"/>
              <a:t>through the GRFP Application Module (</a:t>
            </a:r>
            <a:r>
              <a:rPr lang="en-US" sz="1800">
                <a:hlinkClick r:id="rId3"/>
              </a:rPr>
              <a:t>https://www.research.gov/grfp/Login.do</a:t>
            </a:r>
            <a:r>
              <a:rPr lang="en-US" sz="1800"/>
              <a:t>).</a:t>
            </a:r>
          </a:p>
          <a:p>
            <a:r>
              <a:rPr lang="en-US" sz="1800"/>
              <a:t>Applications are due at 5:00 p.m. local time of the applicant's mailing address.</a:t>
            </a:r>
          </a:p>
          <a:p>
            <a:r>
              <a:rPr lang="en-US" sz="1800"/>
              <a:t>In FY2022, NSF will continue to fund outstanding Graduate Research Fellowships in all areas of science and engineering supported by NSF and continue to emphasize high priority research areas in alignment with NSF goals and priorities (</a:t>
            </a:r>
            <a:r>
              <a:rPr lang="en-US" sz="1800">
                <a:hlinkClick r:id="rId4"/>
              </a:rPr>
              <a:t>https://www.whitehouse.gov/wp-content/uploads/2021/04/FY2022-Discretionary-Request.pdf</a:t>
            </a:r>
            <a:r>
              <a:rPr lang="en-US" sz="1800"/>
              <a:t>). Applications are encouraged in all disciplines supported by NSF.</a:t>
            </a:r>
          </a:p>
          <a:p>
            <a:r>
              <a:rPr lang="en-US" sz="1800">
                <a:solidFill>
                  <a:srgbClr val="C00000"/>
                </a:solidFill>
              </a:rPr>
              <a:t>Portions of the eligibility criteria have been rewritten for clarity</a:t>
            </a:r>
            <a:r>
              <a:rPr lang="en-US" sz="1800"/>
              <a:t>.</a:t>
            </a:r>
          </a:p>
          <a:p>
            <a:r>
              <a:rPr lang="en-US" sz="1800">
                <a:solidFill>
                  <a:srgbClr val="C00000"/>
                </a:solidFill>
              </a:rPr>
              <a:t>Reference letters are due October 29 at 5:00 p.m. Eastern Time (ET).</a:t>
            </a:r>
          </a:p>
          <a:p>
            <a:r>
              <a:rPr lang="en-US" sz="1800"/>
              <a:t>Applicants and reference letter writers requiring accessibility accommodation are asked to notify the GRF Operations Center at least four weeks before the deadline to coordinate assistance with NSF in submitting the application or reference letter.</a:t>
            </a:r>
          </a:p>
          <a:p>
            <a:pPr marL="0" indent="0">
              <a:buNone/>
              <a:defRPr/>
            </a:pPr>
            <a:endParaRPr lang="en-US" dirty="0"/>
          </a:p>
        </p:txBody>
      </p:sp>
    </p:spTree>
    <p:extLst>
      <p:ext uri="{BB962C8B-B14F-4D97-AF65-F5344CB8AC3E}">
        <p14:creationId xmlns:p14="http://schemas.microsoft.com/office/powerpoint/2010/main" val="391996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sz="4000" b="1" dirty="0">
                <a:solidFill>
                  <a:srgbClr val="285CC5"/>
                </a:solidFill>
              </a:rPr>
              <a:t>Rewritten Eligibility Criteria</a:t>
            </a:r>
          </a:p>
        </p:txBody>
      </p:sp>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42210" y="1722437"/>
            <a:ext cx="8521908" cy="5135563"/>
          </a:xfrm>
        </p:spPr>
        <p:txBody>
          <a:bodyPr/>
          <a:lstStyle/>
          <a:p>
            <a:pPr marL="0" indent="0">
              <a:buNone/>
            </a:pPr>
            <a:r>
              <a:rPr lang="en-US" sz="1600"/>
              <a:t>Eligibility is based on the applicant's status at the application deadline.</a:t>
            </a:r>
          </a:p>
          <a:p>
            <a:pPr marL="0" indent="0">
              <a:buNone/>
            </a:pPr>
            <a:r>
              <a:rPr lang="en-US" sz="1600"/>
              <a:t>Applicants must self-certify that they are eligible to receive the Fellowship. To be eligible, an applicant must meet all of the following eligibility criteria at the application deadline:</a:t>
            </a:r>
          </a:p>
          <a:p>
            <a:r>
              <a:rPr lang="en-US" sz="1600"/>
              <a:t>Be a U.S. citizen, national, or permanent resident</a:t>
            </a:r>
          </a:p>
          <a:p>
            <a:r>
              <a:rPr lang="en-US" sz="1600"/>
              <a:t>Intend to enroll or be enrolled full-time in a research-based master's or doctoral degree program in an eligible Field of Study in STEM or STEM education (See Appendix and Section IV.3 for eligible Fields of Study)</a:t>
            </a:r>
          </a:p>
          <a:p>
            <a:r>
              <a:rPr lang="en-US" sz="1600"/>
              <a:t>Have never previously accepted a Graduate Research Fellowship</a:t>
            </a:r>
          </a:p>
          <a:p>
            <a:r>
              <a:rPr lang="en-US" sz="1600"/>
              <a:t>If previously offered a Graduate Research Fellowship, have declined by the acceptance deadline</a:t>
            </a:r>
          </a:p>
          <a:p>
            <a:r>
              <a:rPr lang="en-US" sz="1600"/>
              <a:t>Have never previously applied to GRFP while enrolled in a graduate degree program</a:t>
            </a:r>
          </a:p>
          <a:p>
            <a:r>
              <a:rPr lang="en-US" sz="1600"/>
              <a:t>Have never earned a doctoral or terminal degree in any field</a:t>
            </a:r>
          </a:p>
          <a:p>
            <a:r>
              <a:rPr lang="en-US" sz="1600"/>
              <a:t>Have never earned a master's or professional degree (see joint bachelor's-master's degree information below) in any field, or completed more than one academic year in a graduate degree-granting program, unless (i) returning to graduate study after an interruption of two (2) or more consecutive years immediately preceding the application deadline, and; (ii) are not enrolled in a graduate degree program at the application deadline</a:t>
            </a:r>
          </a:p>
          <a:p>
            <a:r>
              <a:rPr lang="en-US" sz="1600"/>
              <a:t>Not be a current NSF employee</a:t>
            </a:r>
            <a:endParaRPr lang="en-US" sz="1600" dirty="0"/>
          </a:p>
        </p:txBody>
      </p:sp>
    </p:spTree>
    <p:extLst>
      <p:ext uri="{BB962C8B-B14F-4D97-AF65-F5344CB8AC3E}">
        <p14:creationId xmlns:p14="http://schemas.microsoft.com/office/powerpoint/2010/main" val="594123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b="1" dirty="0">
                <a:solidFill>
                  <a:srgbClr val="285CC5"/>
                </a:solidFill>
              </a:rPr>
              <a:t>Examples of GRFP Proposals ?</a:t>
            </a:r>
            <a:endParaRPr lang="en-US" altLang="en-US" sz="4000" b="1" dirty="0">
              <a:solidFill>
                <a:srgbClr val="285CC5"/>
              </a:solidFill>
            </a:endParaRPr>
          </a:p>
        </p:txBody>
      </p:sp>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57200" y="990600"/>
            <a:ext cx="8521908" cy="5135563"/>
          </a:xfrm>
        </p:spPr>
        <p:txBody>
          <a:bodyPr/>
          <a:lstStyle/>
          <a:p>
            <a:pPr>
              <a:defRPr/>
            </a:pPr>
            <a:endParaRPr lang="en-US" dirty="0"/>
          </a:p>
          <a:p>
            <a:pPr>
              <a:defRPr/>
            </a:pPr>
            <a:endParaRPr lang="en-US" sz="2400" dirty="0"/>
          </a:p>
          <a:p>
            <a:pPr marL="0" indent="0">
              <a:buFont typeface="Arial" panose="020B0604020202020204" pitchFamily="34" charset="0"/>
              <a:buNone/>
              <a:defRPr/>
            </a:pPr>
            <a:endParaRPr lang="en-US" sz="2400" dirty="0"/>
          </a:p>
        </p:txBody>
      </p:sp>
      <p:sp>
        <p:nvSpPr>
          <p:cNvPr id="2" name="Rectangle 1">
            <a:extLst>
              <a:ext uri="{FF2B5EF4-FFF2-40B4-BE49-F238E27FC236}">
                <a16:creationId xmlns:a16="http://schemas.microsoft.com/office/drawing/2014/main" id="{9AF9FACA-F584-7049-8372-F9AEEF7D2307}"/>
              </a:ext>
            </a:extLst>
          </p:cNvPr>
          <p:cNvSpPr/>
          <p:nvPr/>
        </p:nvSpPr>
        <p:spPr>
          <a:xfrm>
            <a:off x="164892" y="1269302"/>
            <a:ext cx="7903028" cy="1200329"/>
          </a:xfrm>
          <a:prstGeom prst="rect">
            <a:avLst/>
          </a:prstGeom>
        </p:spPr>
        <p:txBody>
          <a:bodyPr wrap="square">
            <a:spAutoFit/>
          </a:bodyPr>
          <a:lstStyle/>
          <a:p>
            <a:r>
              <a:rPr lang="en-US">
                <a:hlinkClick r:id="rId2"/>
              </a:rPr>
              <a:t>https://www.alexhunterlang.com/nsf-fellowship</a:t>
            </a:r>
            <a:endParaRPr lang="en-US"/>
          </a:p>
          <a:p>
            <a:r>
              <a:rPr lang="en-US"/>
              <a:t>- UM ORSP cannot confirm whether all of these are legitimate or not, but you might want to take a look at some of them.</a:t>
            </a:r>
          </a:p>
          <a:p>
            <a:endParaRPr lang="en-US"/>
          </a:p>
        </p:txBody>
      </p:sp>
      <p:pic>
        <p:nvPicPr>
          <p:cNvPr id="5" name="Picture 4">
            <a:extLst>
              <a:ext uri="{FF2B5EF4-FFF2-40B4-BE49-F238E27FC236}">
                <a16:creationId xmlns:a16="http://schemas.microsoft.com/office/drawing/2014/main" id="{0678077C-302C-B844-A364-025D4C8F9FC2}"/>
              </a:ext>
            </a:extLst>
          </p:cNvPr>
          <p:cNvPicPr>
            <a:picLocks noChangeAspect="1"/>
          </p:cNvPicPr>
          <p:nvPr/>
        </p:nvPicPr>
        <p:blipFill>
          <a:blip r:embed="rId3"/>
          <a:stretch>
            <a:fillRect/>
          </a:stretch>
        </p:blipFill>
        <p:spPr>
          <a:xfrm>
            <a:off x="0" y="2469631"/>
            <a:ext cx="9144000" cy="4591098"/>
          </a:xfrm>
          <a:prstGeom prst="rect">
            <a:avLst/>
          </a:prstGeom>
        </p:spPr>
      </p:pic>
    </p:spTree>
    <p:extLst>
      <p:ext uri="{BB962C8B-B14F-4D97-AF65-F5344CB8AC3E}">
        <p14:creationId xmlns:p14="http://schemas.microsoft.com/office/powerpoint/2010/main" val="3864745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sz="4000" b="1" dirty="0">
                <a:solidFill>
                  <a:srgbClr val="285CC5"/>
                </a:solidFill>
              </a:rPr>
              <a:t>Q&amp;A and Discussion</a:t>
            </a:r>
          </a:p>
        </p:txBody>
      </p:sp>
      <p:sp>
        <p:nvSpPr>
          <p:cNvPr id="3" name="Content Placeholder 2">
            <a:extLst>
              <a:ext uri="{FF2B5EF4-FFF2-40B4-BE49-F238E27FC236}">
                <a16:creationId xmlns:a16="http://schemas.microsoft.com/office/drawing/2014/main" id="{00F692CB-E1B1-4952-B526-1F360CA66686}"/>
              </a:ext>
            </a:extLst>
          </p:cNvPr>
          <p:cNvSpPr>
            <a:spLocks noGrp="1"/>
          </p:cNvSpPr>
          <p:nvPr>
            <p:ph idx="1"/>
          </p:nvPr>
        </p:nvSpPr>
        <p:spPr>
          <a:xfrm>
            <a:off x="457200" y="990600"/>
            <a:ext cx="8521908" cy="5135563"/>
          </a:xfrm>
        </p:spPr>
        <p:txBody>
          <a:bodyPr/>
          <a:lstStyle/>
          <a:p>
            <a:pPr>
              <a:defRPr/>
            </a:pPr>
            <a:endParaRPr lang="en-US" dirty="0"/>
          </a:p>
          <a:p>
            <a:pPr>
              <a:defRPr/>
            </a:pPr>
            <a:endParaRPr lang="en-US" sz="2400" dirty="0"/>
          </a:p>
          <a:p>
            <a:pPr marL="0" indent="0">
              <a:buFont typeface="Arial" panose="020B0604020202020204" pitchFamily="34" charset="0"/>
              <a:buNone/>
              <a:defRPr/>
            </a:pPr>
            <a:endParaRPr lang="en-US" sz="2400" dirty="0"/>
          </a:p>
          <a:p>
            <a:pPr>
              <a:defRPr/>
            </a:pPr>
            <a:endParaRPr lang="en-US" dirty="0"/>
          </a:p>
        </p:txBody>
      </p:sp>
    </p:spTree>
    <p:extLst>
      <p:ext uri="{BB962C8B-B14F-4D97-AF65-F5344CB8AC3E}">
        <p14:creationId xmlns:p14="http://schemas.microsoft.com/office/powerpoint/2010/main" val="735271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a:xfrm>
            <a:off x="0" y="4966845"/>
            <a:ext cx="9144000" cy="758952"/>
          </a:xfrm>
        </p:spPr>
        <p:txBody>
          <a:bodyPr>
            <a:normAutofit fontScale="90000"/>
          </a:bodyPr>
          <a:lstStyle/>
          <a:p>
            <a:pPr>
              <a:defRPr/>
            </a:pPr>
            <a:r>
              <a:rPr lang="en-US" altLang="en-US" sz="4000" b="1" dirty="0">
                <a:solidFill>
                  <a:srgbClr val="285CC5"/>
                </a:solidFill>
              </a:rPr>
              <a:t>Good luck!</a:t>
            </a:r>
            <a:br>
              <a:rPr lang="en-US" altLang="en-US" sz="4000" b="1" dirty="0">
                <a:solidFill>
                  <a:srgbClr val="285CC5"/>
                </a:solidFill>
              </a:rPr>
            </a:br>
            <a:br>
              <a:rPr lang="en-US" altLang="en-US" sz="4000" b="1" dirty="0">
                <a:solidFill>
                  <a:srgbClr val="285CC5"/>
                </a:solidFill>
              </a:rPr>
            </a:br>
            <a:r>
              <a:rPr lang="en-US" sz="3100" dirty="0">
                <a:solidFill>
                  <a:schemeClr val="tx2"/>
                </a:solidFill>
              </a:rPr>
              <a:t>The slides (and possibly the recording) </a:t>
            </a:r>
            <a:br>
              <a:rPr lang="en-US" sz="3100" dirty="0">
                <a:solidFill>
                  <a:schemeClr val="tx2"/>
                </a:solidFill>
              </a:rPr>
            </a:br>
            <a:r>
              <a:rPr lang="en-US" sz="3100" dirty="0">
                <a:solidFill>
                  <a:schemeClr val="tx2"/>
                </a:solidFill>
              </a:rPr>
              <a:t>will be available by months’s end at</a:t>
            </a:r>
            <a:br>
              <a:rPr lang="en-US" sz="3100" dirty="0">
                <a:solidFill>
                  <a:schemeClr val="tx2"/>
                </a:solidFill>
              </a:rPr>
            </a:br>
            <a:r>
              <a:rPr lang="en-US" sz="3100" dirty="0">
                <a:solidFill>
                  <a:schemeClr val="tx2"/>
                </a:solidFill>
                <a:hlinkClick r:id="rId2"/>
              </a:rPr>
              <a:t>https://egrove.olemiss.edu/research_presentations/</a:t>
            </a:r>
            <a:br>
              <a:rPr lang="en-US" sz="3100" dirty="0">
                <a:solidFill>
                  <a:schemeClr val="tx2"/>
                </a:solidFill>
              </a:rPr>
            </a:br>
            <a:endParaRPr lang="en-US" altLang="en-US" sz="3100" b="1" dirty="0">
              <a:solidFill>
                <a:srgbClr val="285CC5"/>
              </a:solidFill>
            </a:endParaRPr>
          </a:p>
        </p:txBody>
      </p:sp>
    </p:spTree>
    <p:extLst>
      <p:ext uri="{BB962C8B-B14F-4D97-AF65-F5344CB8AC3E}">
        <p14:creationId xmlns:p14="http://schemas.microsoft.com/office/powerpoint/2010/main" val="769274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a:xfrm>
            <a:off x="164892" y="2538438"/>
            <a:ext cx="9144000" cy="758952"/>
          </a:xfrm>
        </p:spPr>
        <p:txBody>
          <a:bodyPr>
            <a:normAutofit fontScale="90000"/>
          </a:bodyPr>
          <a:lstStyle/>
          <a:p>
            <a:pPr>
              <a:defRPr/>
            </a:pPr>
            <a:r>
              <a:rPr lang="en-US" altLang="en-US" sz="4000" b="1" dirty="0">
                <a:solidFill>
                  <a:srgbClr val="285CC5"/>
                </a:solidFill>
              </a:rPr>
              <a:t>Bonus/Extra Slides…</a:t>
            </a:r>
            <a:br>
              <a:rPr lang="en-US" altLang="en-US" sz="4000" b="1" dirty="0">
                <a:solidFill>
                  <a:srgbClr val="285CC5"/>
                </a:solidFill>
              </a:rPr>
            </a:br>
            <a:endParaRPr lang="en-US" altLang="en-US" sz="3100" b="1" dirty="0">
              <a:solidFill>
                <a:srgbClr val="285CC5"/>
              </a:solidFill>
            </a:endParaRPr>
          </a:p>
        </p:txBody>
      </p:sp>
    </p:spTree>
    <p:extLst>
      <p:ext uri="{BB962C8B-B14F-4D97-AF65-F5344CB8AC3E}">
        <p14:creationId xmlns:p14="http://schemas.microsoft.com/office/powerpoint/2010/main" val="279826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sz="4000" b="1" dirty="0">
                <a:solidFill>
                  <a:srgbClr val="285CC5"/>
                </a:solidFill>
              </a:rPr>
              <a:t>UM Faculty Perspectives</a:t>
            </a:r>
          </a:p>
        </p:txBody>
      </p:sp>
      <p:pic>
        <p:nvPicPr>
          <p:cNvPr id="7" name="Picture 6">
            <a:extLst>
              <a:ext uri="{FF2B5EF4-FFF2-40B4-BE49-F238E27FC236}">
                <a16:creationId xmlns:a16="http://schemas.microsoft.com/office/drawing/2014/main" id="{436719F7-E99A-134E-8220-A456BBEC96DF}"/>
              </a:ext>
            </a:extLst>
          </p:cNvPr>
          <p:cNvPicPr>
            <a:picLocks noChangeAspect="1"/>
          </p:cNvPicPr>
          <p:nvPr/>
        </p:nvPicPr>
        <p:blipFill>
          <a:blip r:embed="rId2"/>
          <a:stretch>
            <a:fillRect/>
          </a:stretch>
        </p:blipFill>
        <p:spPr>
          <a:xfrm>
            <a:off x="306686" y="1743074"/>
            <a:ext cx="6251276" cy="4875117"/>
          </a:xfrm>
          <a:prstGeom prst="rect">
            <a:avLst/>
          </a:prstGeom>
        </p:spPr>
      </p:pic>
    </p:spTree>
    <p:extLst>
      <p:ext uri="{BB962C8B-B14F-4D97-AF65-F5344CB8AC3E}">
        <p14:creationId xmlns:p14="http://schemas.microsoft.com/office/powerpoint/2010/main" val="344652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31762"/>
            <a:ext cx="9144000" cy="758825"/>
          </a:xfrm>
        </p:spPr>
        <p:txBody>
          <a:bodyPr/>
          <a:lstStyle/>
          <a:p>
            <a:pPr eaLnBrk="1" hangingPunct="1"/>
            <a:r>
              <a:rPr lang="en-US" b="1" dirty="0">
                <a:solidFill>
                  <a:srgbClr val="285CC5"/>
                </a:solidFill>
                <a:latin typeface="Georgia" charset="0"/>
              </a:rPr>
              <a:t>Info Session Goals</a:t>
            </a:r>
          </a:p>
        </p:txBody>
      </p:sp>
      <p:sp>
        <p:nvSpPr>
          <p:cNvPr id="12290" name="Content Placeholder 2"/>
          <p:cNvSpPr>
            <a:spLocks noGrp="1"/>
          </p:cNvSpPr>
          <p:nvPr>
            <p:ph sz="quarter" idx="1"/>
          </p:nvPr>
        </p:nvSpPr>
        <p:spPr>
          <a:xfrm>
            <a:off x="191354" y="1850833"/>
            <a:ext cx="8827386" cy="4829851"/>
          </a:xfrm>
        </p:spPr>
        <p:txBody>
          <a:bodyPr/>
          <a:lstStyle/>
          <a:p>
            <a:r>
              <a:rPr lang="en-US" b="1" dirty="0">
                <a:solidFill>
                  <a:schemeClr val="tx2"/>
                </a:solidFill>
              </a:rPr>
              <a:t>Understand </a:t>
            </a:r>
            <a:r>
              <a:rPr lang="en-US" dirty="0">
                <a:solidFill>
                  <a:schemeClr val="tx2"/>
                </a:solidFill>
              </a:rPr>
              <a:t>what GRFP Fellowships are</a:t>
            </a:r>
          </a:p>
          <a:p>
            <a:r>
              <a:rPr lang="en-US" dirty="0">
                <a:solidFill>
                  <a:schemeClr val="tx2"/>
                </a:solidFill>
              </a:rPr>
              <a:t>General idea of </a:t>
            </a:r>
            <a:r>
              <a:rPr lang="en-US" b="1" dirty="0">
                <a:solidFill>
                  <a:schemeClr val="tx2"/>
                </a:solidFill>
              </a:rPr>
              <a:t>how, where, </a:t>
            </a:r>
            <a:r>
              <a:rPr lang="en-US" dirty="0">
                <a:solidFill>
                  <a:schemeClr val="tx2"/>
                </a:solidFill>
              </a:rPr>
              <a:t>and</a:t>
            </a:r>
            <a:r>
              <a:rPr lang="en-US" b="1" dirty="0">
                <a:solidFill>
                  <a:schemeClr val="tx2"/>
                </a:solidFill>
              </a:rPr>
              <a:t> when to apply</a:t>
            </a:r>
          </a:p>
          <a:p>
            <a:r>
              <a:rPr lang="en-US" dirty="0">
                <a:solidFill>
                  <a:schemeClr val="tx2"/>
                </a:solidFill>
              </a:rPr>
              <a:t>Learn how NSF will </a:t>
            </a:r>
            <a:r>
              <a:rPr lang="en-US" b="1" dirty="0">
                <a:solidFill>
                  <a:schemeClr val="tx2"/>
                </a:solidFill>
              </a:rPr>
              <a:t>evaluate </a:t>
            </a:r>
            <a:r>
              <a:rPr lang="en-US" dirty="0">
                <a:solidFill>
                  <a:schemeClr val="tx2"/>
                </a:solidFill>
              </a:rPr>
              <a:t>your application</a:t>
            </a:r>
          </a:p>
          <a:p>
            <a:r>
              <a:rPr lang="en-US" dirty="0">
                <a:solidFill>
                  <a:schemeClr val="tx2"/>
                </a:solidFill>
              </a:rPr>
              <a:t>Hear from GRFP experienced </a:t>
            </a:r>
            <a:r>
              <a:rPr lang="en-US" b="1" dirty="0">
                <a:solidFill>
                  <a:schemeClr val="tx2"/>
                </a:solidFill>
              </a:rPr>
              <a:t>UM Faculty</a:t>
            </a:r>
          </a:p>
          <a:p>
            <a:r>
              <a:rPr lang="en-US" b="1" dirty="0">
                <a:solidFill>
                  <a:schemeClr val="tx2"/>
                </a:solidFill>
              </a:rPr>
              <a:t>Get tips </a:t>
            </a:r>
            <a:r>
              <a:rPr lang="en-US" dirty="0">
                <a:solidFill>
                  <a:schemeClr val="tx2"/>
                </a:solidFill>
              </a:rPr>
              <a:t>on making a competitive application</a:t>
            </a:r>
            <a:endParaRPr lang="en-US" b="1" dirty="0">
              <a:solidFill>
                <a:schemeClr val="tx2"/>
              </a:solidFill>
            </a:endParaRPr>
          </a:p>
          <a:p>
            <a:r>
              <a:rPr lang="en-US" dirty="0">
                <a:solidFill>
                  <a:schemeClr val="tx2"/>
                </a:solidFill>
              </a:rPr>
              <a:t>Learn about UM’s </a:t>
            </a:r>
            <a:r>
              <a:rPr lang="en-US" b="1" dirty="0">
                <a:solidFill>
                  <a:schemeClr val="tx2"/>
                </a:solidFill>
              </a:rPr>
              <a:t>$200 incentive </a:t>
            </a:r>
            <a:r>
              <a:rPr lang="en-US" dirty="0">
                <a:solidFill>
                  <a:schemeClr val="tx2"/>
                </a:solidFill>
              </a:rPr>
              <a:t>for applying</a:t>
            </a:r>
          </a:p>
          <a:p>
            <a:r>
              <a:rPr lang="en-US" b="1" dirty="0">
                <a:solidFill>
                  <a:schemeClr val="tx2"/>
                </a:solidFill>
              </a:rPr>
              <a:t>Start thinking abt/sharing your proposal ideas</a:t>
            </a:r>
            <a:endParaRPr lang="en-US" dirty="0">
              <a:solidFill>
                <a:schemeClr val="tx2"/>
              </a:solidFill>
            </a:endParaRPr>
          </a:p>
          <a:p>
            <a:r>
              <a:rPr lang="en-US" dirty="0">
                <a:solidFill>
                  <a:schemeClr val="tx2"/>
                </a:solidFill>
              </a:rPr>
              <a:t>Identify your </a:t>
            </a:r>
            <a:r>
              <a:rPr lang="en-US" b="1" dirty="0">
                <a:solidFill>
                  <a:schemeClr val="tx2"/>
                </a:solidFill>
              </a:rPr>
              <a:t>questions</a:t>
            </a:r>
            <a:r>
              <a:rPr lang="en-US" dirty="0">
                <a:solidFill>
                  <a:schemeClr val="tx2"/>
                </a:solidFill>
              </a:rPr>
              <a:t>,  show you where to find answers and additional information &amp; support</a:t>
            </a:r>
          </a:p>
          <a:p>
            <a:r>
              <a:rPr lang="en-US" strike="sngStrike" dirty="0">
                <a:solidFill>
                  <a:schemeClr val="tx2"/>
                </a:solidFill>
              </a:rPr>
              <a:t>Learn if </a:t>
            </a:r>
            <a:r>
              <a:rPr lang="en-US" b="1" strike="sngStrike" dirty="0">
                <a:solidFill>
                  <a:schemeClr val="tx2"/>
                </a:solidFill>
              </a:rPr>
              <a:t>eligible &amp; if your field of study </a:t>
            </a:r>
            <a:r>
              <a:rPr lang="en-US" strike="sngStrike" dirty="0">
                <a:solidFill>
                  <a:schemeClr val="tx2"/>
                </a:solidFill>
              </a:rPr>
              <a:t>qualifies</a:t>
            </a:r>
          </a:p>
          <a:p>
            <a:endParaRPr lang="en-US" dirty="0"/>
          </a:p>
          <a:p>
            <a:endParaRPr lang="en-US" dirty="0"/>
          </a:p>
        </p:txBody>
      </p:sp>
    </p:spTree>
    <p:extLst>
      <p:ext uri="{BB962C8B-B14F-4D97-AF65-F5344CB8AC3E}">
        <p14:creationId xmlns:p14="http://schemas.microsoft.com/office/powerpoint/2010/main" val="258031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8560AC09-AE3E-45AE-90C4-5455E1AE50B7}"/>
              </a:ext>
            </a:extLst>
          </p:cNvPr>
          <p:cNvSpPr>
            <a:spLocks noGrp="1" noChangeArrowheads="1"/>
          </p:cNvSpPr>
          <p:nvPr>
            <p:ph type="title"/>
          </p:nvPr>
        </p:nvSpPr>
        <p:spPr/>
        <p:txBody>
          <a:bodyPr>
            <a:normAutofit/>
          </a:bodyPr>
          <a:lstStyle/>
          <a:p>
            <a:pPr>
              <a:defRPr/>
            </a:pPr>
            <a:r>
              <a:rPr lang="en-US" altLang="en-US" sz="4000" b="1" dirty="0">
                <a:solidFill>
                  <a:srgbClr val="285CC5"/>
                </a:solidFill>
              </a:rPr>
              <a:t>UM Faculty Perspectives</a:t>
            </a:r>
          </a:p>
        </p:txBody>
      </p:sp>
      <p:pic>
        <p:nvPicPr>
          <p:cNvPr id="4" name="Picture 3">
            <a:extLst>
              <a:ext uri="{FF2B5EF4-FFF2-40B4-BE49-F238E27FC236}">
                <a16:creationId xmlns:a16="http://schemas.microsoft.com/office/drawing/2014/main" id="{D92D64FC-D1AA-BE43-8F63-25D71BD8BEE5}"/>
              </a:ext>
            </a:extLst>
          </p:cNvPr>
          <p:cNvPicPr>
            <a:picLocks noChangeAspect="1"/>
          </p:cNvPicPr>
          <p:nvPr/>
        </p:nvPicPr>
        <p:blipFill>
          <a:blip r:embed="rId2"/>
          <a:stretch>
            <a:fillRect/>
          </a:stretch>
        </p:blipFill>
        <p:spPr>
          <a:xfrm>
            <a:off x="396379" y="1809104"/>
            <a:ext cx="6714629" cy="4729162"/>
          </a:xfrm>
          <a:prstGeom prst="rect">
            <a:avLst/>
          </a:prstGeom>
        </p:spPr>
      </p:pic>
    </p:spTree>
    <p:extLst>
      <p:ext uri="{BB962C8B-B14F-4D97-AF65-F5344CB8AC3E}">
        <p14:creationId xmlns:p14="http://schemas.microsoft.com/office/powerpoint/2010/main" val="1069644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normAutofit/>
          </a:bodyPr>
          <a:lstStyle/>
          <a:p>
            <a:pPr eaLnBrk="1" hangingPunct="1"/>
            <a:r>
              <a:rPr lang="en-US" dirty="0">
                <a:latin typeface="Georgia" charset="0"/>
              </a:rPr>
              <a:t>NSF GRFP Reviewer Perspectives</a:t>
            </a:r>
          </a:p>
        </p:txBody>
      </p:sp>
      <p:sp>
        <p:nvSpPr>
          <p:cNvPr id="3" name="Content Placeholder 2">
            <a:extLst>
              <a:ext uri="{FF2B5EF4-FFF2-40B4-BE49-F238E27FC236}">
                <a16:creationId xmlns:a16="http://schemas.microsoft.com/office/drawing/2014/main" id="{AA8C694F-875C-ED4F-AD43-CEB57193E6FF}"/>
              </a:ext>
            </a:extLst>
          </p:cNvPr>
          <p:cNvSpPr>
            <a:spLocks noGrp="1"/>
          </p:cNvSpPr>
          <p:nvPr>
            <p:ph sz="quarter" idx="1"/>
          </p:nvPr>
        </p:nvSpPr>
        <p:spPr>
          <a:xfrm>
            <a:off x="256653" y="1493414"/>
            <a:ext cx="4480238" cy="2224147"/>
          </a:xfrm>
        </p:spPr>
        <p:txBody>
          <a:bodyPr/>
          <a:lstStyle/>
          <a:p>
            <a:pPr marL="0" indent="0">
              <a:buNone/>
            </a:pPr>
            <a:r>
              <a:rPr lang="en-US" sz="2000" b="1" dirty="0">
                <a:solidFill>
                  <a:schemeClr val="tx2"/>
                </a:solidFill>
              </a:rPr>
              <a:t>Cole Stevens</a:t>
            </a:r>
          </a:p>
          <a:p>
            <a:pPr marL="0" indent="0">
              <a:buNone/>
            </a:pPr>
            <a:r>
              <a:rPr lang="en-US" sz="2000" dirty="0">
                <a:latin typeface="Georgia" charset="0"/>
              </a:rPr>
              <a:t>Assistant Professor of Pharmacognosy</a:t>
            </a:r>
          </a:p>
          <a:p>
            <a:pPr marL="0" indent="0">
              <a:buNone/>
            </a:pPr>
            <a:r>
              <a:rPr lang="en-US" sz="2000" dirty="0">
                <a:latin typeface="Georgia" charset="0"/>
              </a:rPr>
              <a:t>stevens@olemiss.edu</a:t>
            </a:r>
          </a:p>
          <a:p>
            <a:pPr marL="0" indent="0">
              <a:buNone/>
            </a:pPr>
            <a:r>
              <a:rPr lang="en-US" sz="2000" dirty="0">
                <a:latin typeface="Georgia" charset="0"/>
              </a:rPr>
              <a:t>www.stevenslab.com </a:t>
            </a:r>
          </a:p>
        </p:txBody>
      </p:sp>
      <p:sp>
        <p:nvSpPr>
          <p:cNvPr id="8" name="Content Placeholder 2">
            <a:extLst>
              <a:ext uri="{FF2B5EF4-FFF2-40B4-BE49-F238E27FC236}">
                <a16:creationId xmlns:a16="http://schemas.microsoft.com/office/drawing/2014/main" id="{1B65E4EF-3AF8-4848-8D97-17087AEF8E12}"/>
              </a:ext>
            </a:extLst>
          </p:cNvPr>
          <p:cNvSpPr txBox="1">
            <a:spLocks/>
          </p:cNvSpPr>
          <p:nvPr/>
        </p:nvSpPr>
        <p:spPr bwMode="auto">
          <a:xfrm>
            <a:off x="5190915" y="4089211"/>
            <a:ext cx="4177937" cy="259640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ＭＳ Ｐゴシック" charset="0"/>
              </a:defRPr>
            </a:lvl1pPr>
            <a:lvl2pPr marL="547688" indent="-273050" algn="l" rtl="0" eaLnBrk="1" fontAlgn="base" hangingPunct="1">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1" fontAlgn="base" hangingPunct="1">
              <a:spcBef>
                <a:spcPct val="20000"/>
              </a:spcBef>
              <a:spcAft>
                <a:spcPct val="0"/>
              </a:spcAft>
              <a:buClr>
                <a:srgbClr val="9BBB59"/>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1" fontAlgn="base" hangingPunct="1">
              <a:spcBef>
                <a:spcPct val="20000"/>
              </a:spcBef>
              <a:spcAft>
                <a:spcPct val="0"/>
              </a:spcAft>
              <a:buClr>
                <a:srgbClr val="8064A2"/>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1" fontAlgn="base" hangingPunct="1">
              <a:spcBef>
                <a:spcPct val="20000"/>
              </a:spcBef>
              <a:spcAft>
                <a:spcPct val="0"/>
              </a:spcAft>
              <a:buClr>
                <a:srgbClr val="4BACC6"/>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buFont typeface="Wingdings 2" charset="0"/>
              <a:buNone/>
            </a:pPr>
            <a:r>
              <a:rPr lang="en-US" sz="2000" b="1" dirty="0">
                <a:solidFill>
                  <a:srgbClr val="C70000"/>
                </a:solidFill>
              </a:rPr>
              <a:t>Courtney Roper</a:t>
            </a:r>
          </a:p>
          <a:p>
            <a:pPr marL="0" indent="0" defTabSz="914400">
              <a:buFont typeface="Wingdings 2" charset="0"/>
              <a:buNone/>
            </a:pPr>
            <a:r>
              <a:rPr lang="en-US" sz="2000" dirty="0">
                <a:latin typeface="Georgia" charset="0"/>
              </a:rPr>
              <a:t>Assistant Professor of </a:t>
            </a:r>
            <a:br>
              <a:rPr lang="en-US" sz="2000" dirty="0">
                <a:latin typeface="Georgia" charset="0"/>
              </a:rPr>
            </a:br>
            <a:r>
              <a:rPr lang="en-US" sz="2000" dirty="0">
                <a:latin typeface="Georgia" charset="0"/>
              </a:rPr>
              <a:t>Environmental Toxicology</a:t>
            </a:r>
          </a:p>
          <a:p>
            <a:pPr marL="0" indent="0" defTabSz="914400">
              <a:buFont typeface="Wingdings 2" charset="0"/>
              <a:buNone/>
            </a:pPr>
            <a:r>
              <a:rPr lang="en-US" sz="2000" dirty="0">
                <a:latin typeface="Georgia" charset="0"/>
              </a:rPr>
              <a:t>clroper@olemiss.edu</a:t>
            </a:r>
            <a:endParaRPr lang="en-US" sz="2000" dirty="0">
              <a:latin typeface="Georgia" charset="0"/>
              <a:hlinkClick r:id="rId2"/>
            </a:endParaRPr>
          </a:p>
          <a:p>
            <a:pPr marL="0" indent="0" defTabSz="914400">
              <a:buNone/>
            </a:pPr>
            <a:r>
              <a:rPr lang="en-US" sz="2000" dirty="0" err="1">
                <a:latin typeface="Georgia" charset="0"/>
              </a:rPr>
              <a:t>courtneyroper.wixsite.com</a:t>
            </a:r>
            <a:r>
              <a:rPr lang="en-US" sz="2000" dirty="0">
                <a:latin typeface="Georgia" charset="0"/>
              </a:rPr>
              <a:t>/roper </a:t>
            </a:r>
          </a:p>
        </p:txBody>
      </p:sp>
      <p:pic>
        <p:nvPicPr>
          <p:cNvPr id="10" name="Picture 9">
            <a:extLst>
              <a:ext uri="{FF2B5EF4-FFF2-40B4-BE49-F238E27FC236}">
                <a16:creationId xmlns:a16="http://schemas.microsoft.com/office/drawing/2014/main" id="{94185518-5281-4743-8D3B-DB51D103F4BF}"/>
              </a:ext>
            </a:extLst>
          </p:cNvPr>
          <p:cNvPicPr>
            <a:picLocks noChangeAspect="1"/>
          </p:cNvPicPr>
          <p:nvPr/>
        </p:nvPicPr>
        <p:blipFill>
          <a:blip r:embed="rId3"/>
          <a:stretch>
            <a:fillRect/>
          </a:stretch>
        </p:blipFill>
        <p:spPr>
          <a:xfrm>
            <a:off x="5236044" y="1456232"/>
            <a:ext cx="2959100" cy="2476500"/>
          </a:xfrm>
          <a:prstGeom prst="rect">
            <a:avLst/>
          </a:prstGeom>
        </p:spPr>
      </p:pic>
      <p:pic>
        <p:nvPicPr>
          <p:cNvPr id="12" name="Picture 11">
            <a:extLst>
              <a:ext uri="{FF2B5EF4-FFF2-40B4-BE49-F238E27FC236}">
                <a16:creationId xmlns:a16="http://schemas.microsoft.com/office/drawing/2014/main" id="{099E3DDA-22DD-4D40-A806-AD3A3A87B838}"/>
              </a:ext>
            </a:extLst>
          </p:cNvPr>
          <p:cNvPicPr>
            <a:picLocks noChangeAspect="1"/>
          </p:cNvPicPr>
          <p:nvPr/>
        </p:nvPicPr>
        <p:blipFill>
          <a:blip r:embed="rId4"/>
          <a:stretch>
            <a:fillRect/>
          </a:stretch>
        </p:blipFill>
        <p:spPr>
          <a:xfrm>
            <a:off x="594298" y="3264733"/>
            <a:ext cx="2019300" cy="2667000"/>
          </a:xfrm>
          <a:prstGeom prst="rect">
            <a:avLst/>
          </a:prstGeom>
        </p:spPr>
      </p:pic>
    </p:spTree>
    <p:extLst>
      <p:ext uri="{BB962C8B-B14F-4D97-AF65-F5344CB8AC3E}">
        <p14:creationId xmlns:p14="http://schemas.microsoft.com/office/powerpoint/2010/main" val="526822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dirty="0">
                <a:solidFill>
                  <a:srgbClr val="285CC5"/>
                </a:solidFill>
                <a:latin typeface="Georgia" charset="0"/>
              </a:rPr>
              <a:t>Past UM NSF GR Fellows</a:t>
            </a:r>
          </a:p>
        </p:txBody>
      </p:sp>
      <p:sp>
        <p:nvSpPr>
          <p:cNvPr id="4" name="Content Placeholder 3">
            <a:extLst>
              <a:ext uri="{FF2B5EF4-FFF2-40B4-BE49-F238E27FC236}">
                <a16:creationId xmlns:a16="http://schemas.microsoft.com/office/drawing/2014/main" id="{04581617-A3BA-C94B-9703-55E1A840C3BF}"/>
              </a:ext>
            </a:extLst>
          </p:cNvPr>
          <p:cNvSpPr>
            <a:spLocks noGrp="1"/>
          </p:cNvSpPr>
          <p:nvPr>
            <p:ph sz="quarter" idx="1"/>
          </p:nvPr>
        </p:nvSpPr>
        <p:spPr>
          <a:xfrm>
            <a:off x="473201" y="1796963"/>
            <a:ext cx="4384549" cy="1803488"/>
          </a:xfrm>
        </p:spPr>
        <p:txBody>
          <a:bodyPr/>
          <a:lstStyle/>
          <a:p>
            <a:pPr marL="0" indent="0">
              <a:buNone/>
            </a:pPr>
            <a:r>
              <a:rPr lang="en-US" b="1" dirty="0">
                <a:solidFill>
                  <a:srgbClr val="285CC5"/>
                </a:solidFill>
              </a:rPr>
              <a:t>Johnathan Hill</a:t>
            </a:r>
          </a:p>
          <a:p>
            <a:r>
              <a:rPr lang="en-US" sz="2000" dirty="0"/>
              <a:t>Master of Arts Student in Teaching</a:t>
            </a:r>
          </a:p>
          <a:p>
            <a:r>
              <a:rPr lang="en-US" sz="2000" dirty="0"/>
              <a:t>Undergraduate Degree: Math,</a:t>
            </a:r>
            <a:br>
              <a:rPr lang="en-US" sz="2000" dirty="0"/>
            </a:br>
            <a:r>
              <a:rPr lang="en-US" sz="2000" dirty="0"/>
              <a:t>Jackson State University</a:t>
            </a:r>
          </a:p>
          <a:p>
            <a:r>
              <a:rPr lang="en-US" sz="2000" dirty="0"/>
              <a:t>Applied for GRFP in senior year</a:t>
            </a:r>
          </a:p>
        </p:txBody>
      </p:sp>
      <p:pic>
        <p:nvPicPr>
          <p:cNvPr id="5" name="Picture 4">
            <a:extLst>
              <a:ext uri="{FF2B5EF4-FFF2-40B4-BE49-F238E27FC236}">
                <a16:creationId xmlns:a16="http://schemas.microsoft.com/office/drawing/2014/main" id="{736296B9-FD8D-8748-A6F9-AA0BABF987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0149" y="1758950"/>
            <a:ext cx="2862263" cy="1908175"/>
          </a:xfrm>
          <a:prstGeom prst="rect">
            <a:avLst/>
          </a:prstGeom>
        </p:spPr>
      </p:pic>
      <p:pic>
        <p:nvPicPr>
          <p:cNvPr id="6" name="Picture 5">
            <a:extLst>
              <a:ext uri="{FF2B5EF4-FFF2-40B4-BE49-F238E27FC236}">
                <a16:creationId xmlns:a16="http://schemas.microsoft.com/office/drawing/2014/main" id="{9AA4A63D-719A-8B40-8D8B-A88F461DFCD7}"/>
              </a:ext>
            </a:extLst>
          </p:cNvPr>
          <p:cNvPicPr>
            <a:picLocks noChangeAspect="1"/>
          </p:cNvPicPr>
          <p:nvPr/>
        </p:nvPicPr>
        <p:blipFill>
          <a:blip r:embed="rId3"/>
          <a:stretch>
            <a:fillRect/>
          </a:stretch>
        </p:blipFill>
        <p:spPr>
          <a:xfrm>
            <a:off x="0" y="3810000"/>
            <a:ext cx="3048000" cy="3048000"/>
          </a:xfrm>
          <a:prstGeom prst="rect">
            <a:avLst/>
          </a:prstGeom>
        </p:spPr>
      </p:pic>
      <p:sp>
        <p:nvSpPr>
          <p:cNvPr id="8" name="Content Placeholder 3">
            <a:extLst>
              <a:ext uri="{FF2B5EF4-FFF2-40B4-BE49-F238E27FC236}">
                <a16:creationId xmlns:a16="http://schemas.microsoft.com/office/drawing/2014/main" id="{7343CA2A-E37A-3C4D-9067-B6B923636C41}"/>
              </a:ext>
            </a:extLst>
          </p:cNvPr>
          <p:cNvSpPr txBox="1">
            <a:spLocks/>
          </p:cNvSpPr>
          <p:nvPr/>
        </p:nvSpPr>
        <p:spPr bwMode="auto">
          <a:xfrm>
            <a:off x="2387726" y="4502062"/>
            <a:ext cx="5327523" cy="193683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1" fontAlgn="base" hangingPunct="1">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ＭＳ Ｐゴシック" charset="0"/>
              </a:defRPr>
            </a:lvl1pPr>
            <a:lvl2pPr marL="547688" indent="-273050" algn="l" rtl="0" eaLnBrk="1" fontAlgn="base" hangingPunct="1">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1" fontAlgn="base" hangingPunct="1">
              <a:spcBef>
                <a:spcPct val="20000"/>
              </a:spcBef>
              <a:spcAft>
                <a:spcPct val="0"/>
              </a:spcAft>
              <a:buClr>
                <a:srgbClr val="9BBB59"/>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1" fontAlgn="base" hangingPunct="1">
              <a:spcBef>
                <a:spcPct val="20000"/>
              </a:spcBef>
              <a:spcAft>
                <a:spcPct val="0"/>
              </a:spcAft>
              <a:buClr>
                <a:srgbClr val="8064A2"/>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1" fontAlgn="base" hangingPunct="1">
              <a:spcBef>
                <a:spcPct val="20000"/>
              </a:spcBef>
              <a:spcAft>
                <a:spcPct val="0"/>
              </a:spcAft>
              <a:buClr>
                <a:srgbClr val="4BACC6"/>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buFont typeface="Wingdings 2" charset="0"/>
              <a:buNone/>
            </a:pPr>
            <a:r>
              <a:rPr lang="en-US" b="1" dirty="0">
                <a:solidFill>
                  <a:srgbClr val="C00000"/>
                </a:solidFill>
              </a:rPr>
              <a:t>Amber Kay</a:t>
            </a:r>
          </a:p>
          <a:p>
            <a:pPr defTabSz="914400"/>
            <a:r>
              <a:rPr lang="en-US" sz="2000" dirty="0"/>
              <a:t>Ph.D. Student in Pharmaceutical Sciences</a:t>
            </a:r>
          </a:p>
          <a:p>
            <a:pPr defTabSz="914400"/>
            <a:r>
              <a:rPr lang="en-US" sz="2000" dirty="0"/>
              <a:t>Undergraduate: Biochemistry and Molecular Biology</a:t>
            </a:r>
            <a:br>
              <a:rPr lang="en-US" sz="2000" dirty="0"/>
            </a:br>
            <a:r>
              <a:rPr lang="en-US" sz="2000" dirty="0"/>
              <a:t>Mississippi State University</a:t>
            </a:r>
          </a:p>
          <a:p>
            <a:pPr defTabSz="914400"/>
            <a:r>
              <a:rPr lang="en-US" sz="2000" dirty="0"/>
              <a:t>Applied for GRFP in senior year</a:t>
            </a:r>
          </a:p>
        </p:txBody>
      </p:sp>
    </p:spTree>
    <p:extLst>
      <p:ext uri="{BB962C8B-B14F-4D97-AF65-F5344CB8AC3E}">
        <p14:creationId xmlns:p14="http://schemas.microsoft.com/office/powerpoint/2010/main" val="110449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id="{3116118B-B084-4AA7-B95C-CEFBC9615A06}"/>
              </a:ext>
            </a:extLst>
          </p:cNvPr>
          <p:cNvSpPr>
            <a:spLocks noGrp="1" noChangeArrowheads="1"/>
          </p:cNvSpPr>
          <p:nvPr>
            <p:ph type="title"/>
          </p:nvPr>
        </p:nvSpPr>
        <p:spPr>
          <a:xfrm>
            <a:off x="762000" y="179388"/>
            <a:ext cx="7429500" cy="604837"/>
          </a:xfrm>
        </p:spPr>
        <p:txBody>
          <a:bodyPr>
            <a:normAutofit fontScale="90000"/>
          </a:bodyPr>
          <a:lstStyle/>
          <a:p>
            <a:pPr eaLnBrk="1" hangingPunct="1">
              <a:defRPr/>
            </a:pPr>
            <a:r>
              <a:rPr lang="en-US" altLang="en-US" sz="4000" b="1" dirty="0">
                <a:solidFill>
                  <a:srgbClr val="285CC5"/>
                </a:solidFill>
              </a:rPr>
              <a:t>Are </a:t>
            </a:r>
            <a:r>
              <a:rPr lang="en-US" altLang="en-US" b="1" dirty="0">
                <a:solidFill>
                  <a:srgbClr val="285CC5"/>
                </a:solidFill>
              </a:rPr>
              <a:t>You </a:t>
            </a:r>
            <a:r>
              <a:rPr lang="en-US" altLang="en-US" sz="4000" b="1" dirty="0">
                <a:solidFill>
                  <a:srgbClr val="285CC5"/>
                </a:solidFill>
              </a:rPr>
              <a:t>Eligible?</a:t>
            </a:r>
          </a:p>
        </p:txBody>
      </p:sp>
      <p:sp>
        <p:nvSpPr>
          <p:cNvPr id="19459" name="Content Placeholder 4">
            <a:extLst>
              <a:ext uri="{FF2B5EF4-FFF2-40B4-BE49-F238E27FC236}">
                <a16:creationId xmlns:a16="http://schemas.microsoft.com/office/drawing/2014/main" id="{EAC67EBC-761A-429B-8043-58D11C2FE434}"/>
              </a:ext>
            </a:extLst>
          </p:cNvPr>
          <p:cNvSpPr>
            <a:spLocks noGrp="1" noChangeArrowheads="1"/>
          </p:cNvSpPr>
          <p:nvPr>
            <p:ph idx="1"/>
          </p:nvPr>
        </p:nvSpPr>
        <p:spPr>
          <a:xfrm>
            <a:off x="236918" y="1526502"/>
            <a:ext cx="8907082" cy="6106302"/>
          </a:xfrm>
        </p:spPr>
        <p:txBody>
          <a:bodyPr>
            <a:normAutofit/>
          </a:bodyPr>
          <a:lstStyle/>
          <a:p>
            <a:pPr eaLnBrk="1" hangingPunct="1">
              <a:defRPr/>
            </a:pPr>
            <a:r>
              <a:rPr lang="en-US" altLang="en-US" sz="2400" b="1" dirty="0">
                <a:solidFill>
                  <a:srgbClr val="C00000"/>
                </a:solidFill>
              </a:rPr>
              <a:t>U.S.</a:t>
            </a:r>
            <a:r>
              <a:rPr lang="en-US" altLang="en-US" sz="2400" b="1" dirty="0"/>
              <a:t> </a:t>
            </a:r>
            <a:r>
              <a:rPr lang="en-US" altLang="en-US" sz="2400" dirty="0"/>
              <a:t>citizens, nationals, and permanent residents</a:t>
            </a:r>
          </a:p>
          <a:p>
            <a:pPr eaLnBrk="1" hangingPunct="1">
              <a:defRPr/>
            </a:pPr>
            <a:r>
              <a:rPr lang="en-US" altLang="en-US" sz="2400" b="1" dirty="0">
                <a:solidFill>
                  <a:srgbClr val="00B050"/>
                </a:solidFill>
              </a:rPr>
              <a:t>Early-career</a:t>
            </a:r>
            <a:r>
              <a:rPr lang="en-US" altLang="en-US" sz="2400" dirty="0"/>
              <a:t>: senior undergraduates, baccalaureate recipients, or graduate students who have completed no more than ONE academic year of study at time of application</a:t>
            </a:r>
          </a:p>
          <a:p>
            <a:pPr eaLnBrk="1" hangingPunct="1">
              <a:defRPr/>
            </a:pPr>
            <a:r>
              <a:rPr lang="en-US" altLang="en-US" sz="2400" dirty="0"/>
              <a:t>in Science, Technology, Engineering, or Mathematics (</a:t>
            </a:r>
            <a:r>
              <a:rPr lang="en-US" altLang="en-US" sz="2400" b="1" dirty="0">
                <a:solidFill>
                  <a:srgbClr val="C00000"/>
                </a:solidFill>
              </a:rPr>
              <a:t>STEM</a:t>
            </a:r>
            <a:r>
              <a:rPr lang="en-US" altLang="en-US" sz="2400" dirty="0"/>
              <a:t>)</a:t>
            </a:r>
          </a:p>
          <a:p>
            <a:pPr marL="0" indent="0" eaLnBrk="1" hangingPunct="1">
              <a:buFont typeface="Arial" panose="020B0604020202020204" pitchFamily="34" charset="0"/>
              <a:buNone/>
              <a:defRPr/>
            </a:pPr>
            <a:endParaRPr lang="en-US" altLang="en-US" sz="1800" dirty="0"/>
          </a:p>
          <a:p>
            <a:pPr>
              <a:defRPr/>
            </a:pPr>
            <a:r>
              <a:rPr lang="en-US" sz="2400" dirty="0"/>
              <a:t>To </a:t>
            </a:r>
            <a:r>
              <a:rPr lang="en-US" sz="2400" b="1" dirty="0">
                <a:solidFill>
                  <a:srgbClr val="00B050"/>
                </a:solidFill>
              </a:rPr>
              <a:t>ACCEPT</a:t>
            </a:r>
            <a:r>
              <a:rPr lang="en-US" sz="2400" dirty="0"/>
              <a:t> a fellowship offer, you must be </a:t>
            </a:r>
            <a:r>
              <a:rPr lang="en-US" sz="2400" b="1" dirty="0">
                <a:solidFill>
                  <a:srgbClr val="00B050"/>
                </a:solidFill>
              </a:rPr>
              <a:t>accepted</a:t>
            </a:r>
            <a:r>
              <a:rPr lang="en-US" sz="2400" dirty="0"/>
              <a:t> to a </a:t>
            </a:r>
            <a:r>
              <a:rPr lang="en-US" sz="2400" b="1" dirty="0">
                <a:solidFill>
                  <a:srgbClr val="00B050"/>
                </a:solidFill>
              </a:rPr>
              <a:t>qualifying graduate program</a:t>
            </a:r>
            <a:endParaRPr lang="en-US" altLang="en-US" sz="2400" dirty="0"/>
          </a:p>
          <a:p>
            <a:pPr eaLnBrk="1" hangingPunct="1">
              <a:defRPr/>
            </a:pPr>
            <a:r>
              <a:rPr lang="en-US" altLang="en-US" sz="2400" dirty="0"/>
              <a:t>Must (be) </a:t>
            </a:r>
            <a:r>
              <a:rPr lang="en-US" altLang="en-US" sz="2400" b="1" dirty="0">
                <a:solidFill>
                  <a:schemeClr val="accent1">
                    <a:lumMod val="75000"/>
                  </a:schemeClr>
                </a:solidFill>
              </a:rPr>
              <a:t>enroll</a:t>
            </a:r>
            <a:r>
              <a:rPr lang="en-US" altLang="en-US" sz="2400" dirty="0"/>
              <a:t>(ed) in a </a:t>
            </a:r>
            <a:r>
              <a:rPr lang="en-US" altLang="en-US" sz="2400" b="1" dirty="0">
                <a:solidFill>
                  <a:schemeClr val="accent1">
                    <a:lumMod val="75000"/>
                  </a:schemeClr>
                </a:solidFill>
              </a:rPr>
              <a:t>full-time</a:t>
            </a:r>
            <a:r>
              <a:rPr lang="en-US" altLang="en-US" sz="2400" dirty="0"/>
              <a:t>, </a:t>
            </a:r>
            <a:r>
              <a:rPr lang="en-US" altLang="en-US" sz="2800" b="1" dirty="0">
                <a:solidFill>
                  <a:schemeClr val="accent1">
                    <a:lumMod val="75000"/>
                  </a:schemeClr>
                </a:solidFill>
              </a:rPr>
              <a:t>research-based</a:t>
            </a:r>
            <a:r>
              <a:rPr lang="en-US" altLang="en-US" sz="2400" dirty="0"/>
              <a:t>, </a:t>
            </a:r>
            <a:r>
              <a:rPr lang="en-US" altLang="en-US" sz="2400" b="1" dirty="0">
                <a:solidFill>
                  <a:schemeClr val="accent1">
                    <a:lumMod val="75000"/>
                  </a:schemeClr>
                </a:solidFill>
              </a:rPr>
              <a:t>M.S. or Ph.D.</a:t>
            </a:r>
            <a:r>
              <a:rPr lang="en-US" altLang="en-US" sz="2400" dirty="0"/>
              <a:t> degree program in </a:t>
            </a:r>
            <a:r>
              <a:rPr lang="en-US" altLang="en-US" sz="2400" b="1" dirty="0">
                <a:solidFill>
                  <a:schemeClr val="accent1">
                    <a:lumMod val="75000"/>
                  </a:schemeClr>
                </a:solidFill>
              </a:rPr>
              <a:t>summer</a:t>
            </a:r>
            <a:r>
              <a:rPr lang="en-US" altLang="en-US" sz="2400" dirty="0"/>
              <a:t> or </a:t>
            </a:r>
            <a:r>
              <a:rPr lang="en-US" altLang="en-US" sz="2400" b="1" dirty="0">
                <a:solidFill>
                  <a:schemeClr val="accent1">
                    <a:lumMod val="75000"/>
                  </a:schemeClr>
                </a:solidFill>
              </a:rPr>
              <a:t>fall</a:t>
            </a:r>
            <a:r>
              <a:rPr lang="en-US" altLang="en-US" sz="2400" dirty="0"/>
              <a:t> of </a:t>
            </a:r>
            <a:r>
              <a:rPr lang="en-US" altLang="en-US" sz="2400" b="1" dirty="0">
                <a:solidFill>
                  <a:schemeClr val="accent1">
                    <a:lumMod val="75000"/>
                  </a:schemeClr>
                </a:solidFill>
              </a:rPr>
              <a:t>GRFP award offer year </a:t>
            </a:r>
            <a:r>
              <a:rPr lang="en-US" altLang="en-US" sz="2400" dirty="0"/>
              <a:t>(not necessarily at the time of application).</a:t>
            </a:r>
            <a:br>
              <a:rPr lang="en-US" altLang="en-US" sz="2400" dirty="0"/>
            </a:br>
            <a:endParaRPr lang="en-US" altLang="en-US" sz="2400" dirty="0"/>
          </a:p>
          <a:p>
            <a:pPr eaLnBrk="1" hangingPunct="1">
              <a:defRPr/>
            </a:pPr>
            <a:r>
              <a:rPr lang="en-US" altLang="en-US" sz="2400" b="1" dirty="0">
                <a:solidFill>
                  <a:srgbClr val="7030A0"/>
                </a:solidFill>
              </a:rPr>
              <a:t>Professional</a:t>
            </a:r>
            <a:r>
              <a:rPr lang="en-US" altLang="en-US" sz="2400" dirty="0"/>
              <a:t> degree programs are </a:t>
            </a:r>
            <a:r>
              <a:rPr lang="en-US" altLang="en-US" sz="2400" b="1" dirty="0">
                <a:solidFill>
                  <a:srgbClr val="7030A0"/>
                </a:solidFill>
              </a:rPr>
              <a:t>NOT</a:t>
            </a:r>
            <a:r>
              <a:rPr lang="en-US" altLang="en-US" sz="2400" dirty="0"/>
              <a:t> qualifying </a:t>
            </a:r>
          </a:p>
          <a:p>
            <a:pPr marL="0" indent="0" eaLnBrk="1" hangingPunct="1">
              <a:buFont typeface="Arial" panose="020B0604020202020204" pitchFamily="34" charset="0"/>
              <a:buNone/>
              <a:defRPr/>
            </a:pPr>
            <a:endParaRPr lang="en-US" altLang="en-US" sz="2400" dirty="0"/>
          </a:p>
          <a:p>
            <a:pPr eaLnBrk="1" hangingPunct="1">
              <a:buFont typeface="Arial" panose="020B0604020202020204" pitchFamily="34" charset="0"/>
              <a:buNone/>
              <a:defRPr/>
            </a:pPr>
            <a:endParaRPr lang="en-US" altLang="en-US" sz="1000" b="1" dirty="0"/>
          </a:p>
        </p:txBody>
      </p:sp>
      <p:sp>
        <p:nvSpPr>
          <p:cNvPr id="4" name="TextBox 3">
            <a:extLst>
              <a:ext uri="{FF2B5EF4-FFF2-40B4-BE49-F238E27FC236}">
                <a16:creationId xmlns:a16="http://schemas.microsoft.com/office/drawing/2014/main" id="{61E26F10-0978-F041-82B4-EA2B19E6BC3F}"/>
              </a:ext>
            </a:extLst>
          </p:cNvPr>
          <p:cNvSpPr txBox="1"/>
          <p:nvPr/>
        </p:nvSpPr>
        <p:spPr>
          <a:xfrm>
            <a:off x="2314576" y="685802"/>
            <a:ext cx="1210588" cy="369332"/>
          </a:xfrm>
          <a:prstGeom prst="rect">
            <a:avLst/>
          </a:prstGeom>
          <a:noFill/>
        </p:spPr>
        <p:txBody>
          <a:bodyPr wrap="none" rtlCol="0">
            <a:spAutoFit/>
          </a:bodyPr>
          <a:lstStyle/>
          <a:p>
            <a:r>
              <a:rPr lang="en-US" b="1" dirty="0">
                <a:solidFill>
                  <a:srgbClr val="00B050"/>
                </a:solidFill>
              </a:rPr>
              <a:t>1 minute</a:t>
            </a:r>
          </a:p>
        </p:txBody>
      </p:sp>
    </p:spTree>
    <p:extLst>
      <p:ext uri="{BB962C8B-B14F-4D97-AF65-F5344CB8AC3E}">
        <p14:creationId xmlns:p14="http://schemas.microsoft.com/office/powerpoint/2010/main" val="34646604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a:extLst>
              <a:ext uri="{FF2B5EF4-FFF2-40B4-BE49-F238E27FC236}">
                <a16:creationId xmlns:a16="http://schemas.microsoft.com/office/drawing/2014/main" id="{50792DA7-195E-4550-AB94-BE5192FF947E}"/>
              </a:ext>
            </a:extLst>
          </p:cNvPr>
          <p:cNvSpPr>
            <a:spLocks noGrp="1" noChangeArrowheads="1"/>
          </p:cNvSpPr>
          <p:nvPr>
            <p:ph type="title"/>
          </p:nvPr>
        </p:nvSpPr>
        <p:spPr>
          <a:xfrm>
            <a:off x="228600" y="141288"/>
            <a:ext cx="8585616" cy="663575"/>
          </a:xfrm>
        </p:spPr>
        <p:txBody>
          <a:bodyPr>
            <a:noAutofit/>
          </a:bodyPr>
          <a:lstStyle/>
          <a:p>
            <a:pPr eaLnBrk="1" hangingPunct="1">
              <a:defRPr/>
            </a:pPr>
            <a:r>
              <a:rPr lang="en-US" altLang="en-US" sz="3600" b="1" dirty="0">
                <a:solidFill>
                  <a:srgbClr val="285CC5"/>
                </a:solidFill>
              </a:rPr>
              <a:t>GRFP Eligibility- Academic Levels</a:t>
            </a:r>
          </a:p>
        </p:txBody>
      </p:sp>
      <p:sp>
        <p:nvSpPr>
          <p:cNvPr id="21507" name="Content Placeholder 4">
            <a:extLst>
              <a:ext uri="{FF2B5EF4-FFF2-40B4-BE49-F238E27FC236}">
                <a16:creationId xmlns:a16="http://schemas.microsoft.com/office/drawing/2014/main" id="{1C599312-C90A-4B94-BCCC-F016F5B49DF8}"/>
              </a:ext>
            </a:extLst>
          </p:cNvPr>
          <p:cNvSpPr>
            <a:spLocks noGrp="1" noChangeArrowheads="1"/>
          </p:cNvSpPr>
          <p:nvPr>
            <p:ph idx="1"/>
          </p:nvPr>
        </p:nvSpPr>
        <p:spPr>
          <a:xfrm>
            <a:off x="204395" y="1742739"/>
            <a:ext cx="8842786" cy="5670550"/>
          </a:xfrm>
        </p:spPr>
        <p:txBody>
          <a:bodyPr>
            <a:normAutofit/>
          </a:bodyPr>
          <a:lstStyle/>
          <a:p>
            <a:pPr eaLnBrk="1" hangingPunct="1">
              <a:buFont typeface="Arial" panose="020B0604020202020204" pitchFamily="34" charset="0"/>
              <a:buNone/>
              <a:defRPr/>
            </a:pPr>
            <a:r>
              <a:rPr lang="en-US" altLang="en-US" sz="2400" u="sng" dirty="0"/>
              <a:t>Academic Levels</a:t>
            </a:r>
          </a:p>
          <a:p>
            <a:pPr>
              <a:buNone/>
              <a:defRPr/>
            </a:pPr>
            <a:r>
              <a:rPr lang="en-US" altLang="en-US" sz="2400" dirty="0"/>
              <a:t>Applicants compete against others from same Academic Level</a:t>
            </a:r>
            <a:br>
              <a:rPr lang="en-US" altLang="en-US" sz="2400" u="sng" dirty="0"/>
            </a:br>
            <a:endParaRPr lang="en-US" altLang="en-US" sz="2400" u="sng" dirty="0">
              <a:solidFill>
                <a:srgbClr val="0070C0"/>
              </a:solidFill>
            </a:endParaRPr>
          </a:p>
          <a:p>
            <a:pPr marL="0" indent="0">
              <a:spcAft>
                <a:spcPts val="1800"/>
              </a:spcAft>
              <a:buNone/>
              <a:defRPr/>
            </a:pPr>
            <a:r>
              <a:rPr lang="en-US" altLang="en-US" sz="2400" b="1" dirty="0"/>
              <a:t>1: </a:t>
            </a:r>
            <a:r>
              <a:rPr lang="en-US" altLang="en-US" sz="2400" dirty="0">
                <a:solidFill>
                  <a:schemeClr val="tx2"/>
                </a:solidFill>
              </a:rPr>
              <a:t>Seniors</a:t>
            </a:r>
            <a:r>
              <a:rPr lang="en-US" altLang="en-US" sz="2400" dirty="0"/>
              <a:t> or baccalaureate recipients with no graduate study</a:t>
            </a:r>
            <a:br>
              <a:rPr lang="en-US" altLang="en-US" i="1" dirty="0">
                <a:solidFill>
                  <a:srgbClr val="C00000"/>
                </a:solidFill>
              </a:rPr>
            </a:br>
            <a:br>
              <a:rPr lang="en-US" altLang="en-US" i="1" dirty="0">
                <a:solidFill>
                  <a:schemeClr val="tx2"/>
                </a:solidFill>
              </a:rPr>
            </a:br>
            <a:r>
              <a:rPr lang="en-US" altLang="en-US" sz="2400" b="1" dirty="0"/>
              <a:t>2: </a:t>
            </a:r>
            <a:r>
              <a:rPr lang="en-US" altLang="en-US" sz="2400" dirty="0">
                <a:solidFill>
                  <a:schemeClr val="tx2"/>
                </a:solidFill>
              </a:rPr>
              <a:t>First-year</a:t>
            </a:r>
            <a:r>
              <a:rPr lang="en-US" altLang="en-US" sz="2400" dirty="0"/>
              <a:t> graduate students. </a:t>
            </a:r>
          </a:p>
          <a:p>
            <a:pPr marL="0" indent="0">
              <a:spcAft>
                <a:spcPts val="1800"/>
              </a:spcAft>
              <a:buNone/>
              <a:defRPr/>
            </a:pPr>
            <a:r>
              <a:rPr lang="en-US" altLang="en-US" sz="2400" b="1" dirty="0"/>
              <a:t>3: </a:t>
            </a:r>
            <a:r>
              <a:rPr lang="en-US" altLang="en-US" sz="2400" dirty="0">
                <a:solidFill>
                  <a:schemeClr val="tx2"/>
                </a:solidFill>
              </a:rPr>
              <a:t>2nd-year</a:t>
            </a:r>
            <a:r>
              <a:rPr lang="en-US" altLang="en-US" sz="2400" dirty="0"/>
              <a:t> grad students</a:t>
            </a:r>
            <a:endParaRPr lang="en-US" altLang="en-US" dirty="0"/>
          </a:p>
          <a:p>
            <a:pPr marL="0" indent="0" eaLnBrk="1" hangingPunct="1">
              <a:spcAft>
                <a:spcPts val="1800"/>
              </a:spcAft>
              <a:buNone/>
              <a:defRPr/>
            </a:pPr>
            <a:r>
              <a:rPr lang="en-US" altLang="en-US" sz="2400" b="1" dirty="0"/>
              <a:t>4: </a:t>
            </a:r>
            <a:r>
              <a:rPr lang="en-US" altLang="en-US" sz="2400" dirty="0"/>
              <a:t>More than 12 months of graduate study with an  interruption of greater than 2 years </a:t>
            </a:r>
            <a:br>
              <a:rPr lang="en-US" altLang="en-US" sz="2400" dirty="0"/>
            </a:br>
            <a:r>
              <a:rPr lang="en-US" altLang="en-US" sz="2400" i="1" dirty="0"/>
              <a:t>(can have M.S. degree, but not terminal degree)</a:t>
            </a:r>
          </a:p>
        </p:txBody>
      </p:sp>
      <p:sp>
        <p:nvSpPr>
          <p:cNvPr id="4" name="TextBox 3">
            <a:extLst>
              <a:ext uri="{FF2B5EF4-FFF2-40B4-BE49-F238E27FC236}">
                <a16:creationId xmlns:a16="http://schemas.microsoft.com/office/drawing/2014/main" id="{17A8CDD8-CB58-6C44-9439-D3DA0E8001CB}"/>
              </a:ext>
            </a:extLst>
          </p:cNvPr>
          <p:cNvSpPr txBox="1"/>
          <p:nvPr/>
        </p:nvSpPr>
        <p:spPr>
          <a:xfrm>
            <a:off x="500064" y="700090"/>
            <a:ext cx="1500732" cy="369332"/>
          </a:xfrm>
          <a:prstGeom prst="rect">
            <a:avLst/>
          </a:prstGeom>
          <a:noFill/>
        </p:spPr>
        <p:txBody>
          <a:bodyPr wrap="none" rtlCol="0">
            <a:spAutoFit/>
          </a:bodyPr>
          <a:lstStyle/>
          <a:p>
            <a:r>
              <a:rPr lang="en-US" b="1" dirty="0">
                <a:solidFill>
                  <a:srgbClr val="00B050"/>
                </a:solidFill>
              </a:rPr>
              <a:t>30 seconds</a:t>
            </a:r>
          </a:p>
        </p:txBody>
      </p:sp>
    </p:spTree>
    <p:extLst>
      <p:ext uri="{BB962C8B-B14F-4D97-AF65-F5344CB8AC3E}">
        <p14:creationId xmlns:p14="http://schemas.microsoft.com/office/powerpoint/2010/main" val="335146440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DC763680-8577-44F5-8EE2-478D9EE24736}"/>
              </a:ext>
            </a:extLst>
          </p:cNvPr>
          <p:cNvSpPr>
            <a:spLocks noGrp="1" noChangeArrowheads="1"/>
          </p:cNvSpPr>
          <p:nvPr>
            <p:ph type="title"/>
          </p:nvPr>
        </p:nvSpPr>
        <p:spPr>
          <a:xfrm>
            <a:off x="355600" y="-152400"/>
            <a:ext cx="8229600" cy="1143000"/>
          </a:xfrm>
        </p:spPr>
        <p:txBody>
          <a:bodyPr>
            <a:normAutofit/>
          </a:bodyPr>
          <a:lstStyle/>
          <a:p>
            <a:pPr eaLnBrk="1" hangingPunct="1"/>
            <a:r>
              <a:rPr lang="en-US" altLang="en-US" b="1" dirty="0">
                <a:solidFill>
                  <a:srgbClr val="285CC5"/>
                </a:solidFill>
              </a:rPr>
              <a:t>How often can you apply?</a:t>
            </a:r>
          </a:p>
        </p:txBody>
      </p:sp>
      <p:sp>
        <p:nvSpPr>
          <p:cNvPr id="23555" name="Content Placeholder 4">
            <a:extLst>
              <a:ext uri="{FF2B5EF4-FFF2-40B4-BE49-F238E27FC236}">
                <a16:creationId xmlns:a16="http://schemas.microsoft.com/office/drawing/2014/main" id="{92F321A0-EA4B-43BC-B091-335106DD5222}"/>
              </a:ext>
            </a:extLst>
          </p:cNvPr>
          <p:cNvSpPr>
            <a:spLocks noGrp="1" noChangeArrowheads="1"/>
          </p:cNvSpPr>
          <p:nvPr>
            <p:ph idx="1"/>
          </p:nvPr>
        </p:nvSpPr>
        <p:spPr>
          <a:xfrm>
            <a:off x="466052" y="2057345"/>
            <a:ext cx="8376734" cy="4419600"/>
          </a:xfrm>
        </p:spPr>
        <p:txBody>
          <a:bodyPr>
            <a:normAutofit/>
          </a:bodyPr>
          <a:lstStyle/>
          <a:p>
            <a:pPr eaLnBrk="1" hangingPunct="1">
              <a:buFont typeface="Arial" panose="020B0604020202020204" pitchFamily="34" charset="0"/>
              <a:buNone/>
              <a:defRPr/>
            </a:pPr>
            <a:endParaRPr lang="en-US" altLang="en-US" sz="1000" b="1" dirty="0"/>
          </a:p>
          <a:p>
            <a:pPr eaLnBrk="1" hangingPunct="1">
              <a:buFont typeface="Arial" panose="020B0604020202020204" pitchFamily="34" charset="0"/>
              <a:buNone/>
              <a:defRPr/>
            </a:pPr>
            <a:r>
              <a:rPr lang="en-US" altLang="en-US" sz="3100" u="sng" dirty="0"/>
              <a:t>Academic Levels</a:t>
            </a:r>
          </a:p>
          <a:p>
            <a:pPr marL="0" indent="0" eaLnBrk="1" hangingPunct="1">
              <a:spcAft>
                <a:spcPts val="1800"/>
              </a:spcAft>
              <a:buNone/>
              <a:defRPr/>
            </a:pPr>
            <a:r>
              <a:rPr lang="en-US" altLang="en-US" sz="2600" b="1" dirty="0"/>
              <a:t>1: </a:t>
            </a:r>
            <a:r>
              <a:rPr lang="en-US" altLang="en-US" sz="2600" dirty="0"/>
              <a:t>Seniors or baccalaureates with no graduate study</a:t>
            </a:r>
            <a:br>
              <a:rPr lang="en-US" altLang="en-US" sz="2600" dirty="0"/>
            </a:br>
            <a:br>
              <a:rPr lang="en-US" altLang="en-US" sz="2600" dirty="0"/>
            </a:br>
            <a:br>
              <a:rPr lang="en-US" altLang="en-US" sz="2600" dirty="0"/>
            </a:br>
            <a:r>
              <a:rPr lang="en-US" altLang="en-US" sz="2600" b="1" dirty="0"/>
              <a:t>2: </a:t>
            </a:r>
            <a:r>
              <a:rPr lang="en-US" altLang="en-US" sz="2600" dirty="0"/>
              <a:t>First-year graduate students</a:t>
            </a:r>
          </a:p>
          <a:p>
            <a:pPr eaLnBrk="1" hangingPunct="1">
              <a:spcAft>
                <a:spcPts val="1800"/>
              </a:spcAft>
              <a:defRPr/>
            </a:pPr>
            <a:endParaRPr lang="en-US" altLang="en-US" sz="2600" b="1" dirty="0"/>
          </a:p>
          <a:p>
            <a:pPr marL="0" indent="0" eaLnBrk="1" hangingPunct="1">
              <a:spcAft>
                <a:spcPts val="1800"/>
              </a:spcAft>
              <a:buNone/>
              <a:defRPr/>
            </a:pPr>
            <a:r>
              <a:rPr lang="en-US" altLang="en-US" sz="2600" b="1" dirty="0"/>
              <a:t>3: </a:t>
            </a:r>
            <a:r>
              <a:rPr lang="en-US" altLang="en-US" sz="2600" dirty="0"/>
              <a:t>Second-year graduate students </a:t>
            </a:r>
            <a:br>
              <a:rPr lang="en-US" altLang="en-US" sz="3100" dirty="0">
                <a:solidFill>
                  <a:srgbClr val="0070C0"/>
                </a:solidFill>
              </a:rPr>
            </a:br>
            <a:endParaRPr lang="en-US" altLang="en-US" sz="2800" i="1" dirty="0">
              <a:latin typeface="Calibri" panose="020F0502020204030204" pitchFamily="34" charset="0"/>
              <a:cs typeface="Calibri" panose="020F0502020204030204" pitchFamily="34" charset="0"/>
            </a:endParaRPr>
          </a:p>
        </p:txBody>
      </p:sp>
      <p:sp>
        <p:nvSpPr>
          <p:cNvPr id="27652" name="TextBox 1">
            <a:extLst>
              <a:ext uri="{FF2B5EF4-FFF2-40B4-BE49-F238E27FC236}">
                <a16:creationId xmlns:a16="http://schemas.microsoft.com/office/drawing/2014/main" id="{45E2CA17-0E97-4C05-B83A-FFD65B2E272A}"/>
              </a:ext>
            </a:extLst>
          </p:cNvPr>
          <p:cNvSpPr txBox="1">
            <a:spLocks noChangeArrowheads="1"/>
          </p:cNvSpPr>
          <p:nvPr/>
        </p:nvSpPr>
        <p:spPr bwMode="auto">
          <a:xfrm>
            <a:off x="904893" y="3359729"/>
            <a:ext cx="80777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dirty="0"/>
              <a:t>No restriction </a:t>
            </a:r>
            <a:r>
              <a:rPr lang="en-US" altLang="en-US" sz="2400" i="1" dirty="0"/>
              <a:t>– </a:t>
            </a:r>
            <a:r>
              <a:rPr lang="en-US" altLang="en-US" sz="2000" i="1" dirty="0"/>
              <a:t>can apply every year until enrolled in graduate school</a:t>
            </a:r>
            <a:endParaRPr lang="en-US" altLang="en-US" sz="2000" dirty="0"/>
          </a:p>
        </p:txBody>
      </p:sp>
      <p:sp>
        <p:nvSpPr>
          <p:cNvPr id="27653" name="TextBox 5">
            <a:extLst>
              <a:ext uri="{FF2B5EF4-FFF2-40B4-BE49-F238E27FC236}">
                <a16:creationId xmlns:a16="http://schemas.microsoft.com/office/drawing/2014/main" id="{0FE40B8A-7F12-43D8-BAB0-8EBD25049719}"/>
              </a:ext>
            </a:extLst>
          </p:cNvPr>
          <p:cNvSpPr txBox="1">
            <a:spLocks noChangeArrowheads="1"/>
          </p:cNvSpPr>
          <p:nvPr/>
        </p:nvSpPr>
        <p:spPr bwMode="auto">
          <a:xfrm>
            <a:off x="836128" y="4644185"/>
            <a:ext cx="6465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dirty="0">
                <a:solidFill>
                  <a:srgbClr val="000000"/>
                </a:solidFill>
              </a:rPr>
              <a:t>Apply only once, in 1</a:t>
            </a:r>
            <a:r>
              <a:rPr lang="en-US" altLang="en-US" sz="2400" b="1" i="1" baseline="30000" dirty="0">
                <a:solidFill>
                  <a:srgbClr val="000000"/>
                </a:solidFill>
              </a:rPr>
              <a:t>st</a:t>
            </a:r>
            <a:r>
              <a:rPr lang="en-US" altLang="en-US" sz="2400" b="1" i="1" dirty="0">
                <a:solidFill>
                  <a:srgbClr val="000000"/>
                </a:solidFill>
              </a:rPr>
              <a:t> </a:t>
            </a:r>
            <a:r>
              <a:rPr lang="en-US" altLang="en-US" sz="2400" b="1" i="1" u="sng" dirty="0">
                <a:solidFill>
                  <a:srgbClr val="000000"/>
                </a:solidFill>
              </a:rPr>
              <a:t>or</a:t>
            </a:r>
            <a:r>
              <a:rPr lang="en-US" altLang="en-US" sz="2400" b="1" i="1" dirty="0">
                <a:solidFill>
                  <a:srgbClr val="000000"/>
                </a:solidFill>
              </a:rPr>
              <a:t>  2</a:t>
            </a:r>
            <a:r>
              <a:rPr lang="en-US" altLang="en-US" sz="2400" b="1" i="1" baseline="30000" dirty="0">
                <a:solidFill>
                  <a:srgbClr val="000000"/>
                </a:solidFill>
              </a:rPr>
              <a:t>nd</a:t>
            </a:r>
            <a:r>
              <a:rPr lang="en-US" altLang="en-US" sz="2400" b="1" i="1" dirty="0">
                <a:solidFill>
                  <a:srgbClr val="000000"/>
                </a:solidFill>
              </a:rPr>
              <a:t> year</a:t>
            </a:r>
            <a:endParaRPr lang="en-US" altLang="en-US" sz="2400" dirty="0">
              <a:solidFill>
                <a:srgbClr val="000000"/>
              </a:solidFill>
            </a:endParaRPr>
          </a:p>
        </p:txBody>
      </p:sp>
      <p:sp>
        <p:nvSpPr>
          <p:cNvPr id="27655" name="TextBox 2">
            <a:extLst>
              <a:ext uri="{FF2B5EF4-FFF2-40B4-BE49-F238E27FC236}">
                <a16:creationId xmlns:a16="http://schemas.microsoft.com/office/drawing/2014/main" id="{402CD3F7-845A-4D37-B4FB-E7B402813D4A}"/>
              </a:ext>
            </a:extLst>
          </p:cNvPr>
          <p:cNvSpPr txBox="1">
            <a:spLocks noChangeArrowheads="1"/>
          </p:cNvSpPr>
          <p:nvPr/>
        </p:nvSpPr>
        <p:spPr bwMode="auto">
          <a:xfrm>
            <a:off x="447675" y="1233301"/>
            <a:ext cx="73396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b="1" dirty="0">
              <a:solidFill>
                <a:srgbClr val="0070C0"/>
              </a:solidFill>
            </a:endParaRPr>
          </a:p>
          <a:p>
            <a:pPr eaLnBrk="1" hangingPunct="1">
              <a:spcBef>
                <a:spcPct val="0"/>
              </a:spcBef>
              <a:buFontTx/>
              <a:buNone/>
            </a:pPr>
            <a:r>
              <a:rPr lang="en-US" altLang="en-US" sz="2400" b="1" dirty="0">
                <a:solidFill>
                  <a:srgbClr val="0070C0"/>
                </a:solidFill>
              </a:rPr>
              <a:t>Only one application per person per</a:t>
            </a:r>
            <a:r>
              <a:rPr lang="en-US" altLang="en-US" sz="2400" dirty="0">
                <a:solidFill>
                  <a:srgbClr val="0070C0"/>
                </a:solidFill>
              </a:rPr>
              <a:t> </a:t>
            </a:r>
            <a:r>
              <a:rPr lang="en-US" altLang="en-US" sz="2400" b="1" dirty="0">
                <a:solidFill>
                  <a:srgbClr val="0070C0"/>
                </a:solidFill>
              </a:rPr>
              <a:t>annual competition</a:t>
            </a:r>
          </a:p>
        </p:txBody>
      </p:sp>
      <p:sp>
        <p:nvSpPr>
          <p:cNvPr id="9" name="TextBox 5">
            <a:extLst>
              <a:ext uri="{FF2B5EF4-FFF2-40B4-BE49-F238E27FC236}">
                <a16:creationId xmlns:a16="http://schemas.microsoft.com/office/drawing/2014/main" id="{68BB0C37-8A2D-9D45-B8B4-B6A45A602E13}"/>
              </a:ext>
            </a:extLst>
          </p:cNvPr>
          <p:cNvSpPr txBox="1">
            <a:spLocks noChangeArrowheads="1"/>
          </p:cNvSpPr>
          <p:nvPr/>
        </p:nvSpPr>
        <p:spPr bwMode="auto">
          <a:xfrm>
            <a:off x="766484" y="5843606"/>
            <a:ext cx="6455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i="1" dirty="0">
                <a:cs typeface="Calibri" panose="020F0502020204030204" pitchFamily="34" charset="0"/>
              </a:rPr>
              <a:t> No more than one year of graduate study as of August 1 of the year the application is submitted</a:t>
            </a:r>
            <a:endParaRPr lang="en-US" altLang="en-US" sz="2400" dirty="0">
              <a:solidFill>
                <a:srgbClr val="000000"/>
              </a:solidFill>
            </a:endParaRPr>
          </a:p>
        </p:txBody>
      </p:sp>
      <p:sp>
        <p:nvSpPr>
          <p:cNvPr id="11" name="TextBox 10">
            <a:extLst>
              <a:ext uri="{FF2B5EF4-FFF2-40B4-BE49-F238E27FC236}">
                <a16:creationId xmlns:a16="http://schemas.microsoft.com/office/drawing/2014/main" id="{27432C71-0562-E14A-9477-A35020B094F0}"/>
              </a:ext>
            </a:extLst>
          </p:cNvPr>
          <p:cNvSpPr txBox="1"/>
          <p:nvPr/>
        </p:nvSpPr>
        <p:spPr>
          <a:xfrm>
            <a:off x="1042989" y="828677"/>
            <a:ext cx="1500732" cy="369332"/>
          </a:xfrm>
          <a:prstGeom prst="rect">
            <a:avLst/>
          </a:prstGeom>
          <a:noFill/>
        </p:spPr>
        <p:txBody>
          <a:bodyPr wrap="none" rtlCol="0">
            <a:spAutoFit/>
          </a:bodyPr>
          <a:lstStyle/>
          <a:p>
            <a:r>
              <a:rPr lang="en-US" b="1" dirty="0">
                <a:solidFill>
                  <a:srgbClr val="00B050"/>
                </a:solidFill>
              </a:rPr>
              <a:t>30 seconds</a:t>
            </a:r>
          </a:p>
        </p:txBody>
      </p:sp>
    </p:spTree>
    <p:extLst>
      <p:ext uri="{BB962C8B-B14F-4D97-AF65-F5344CB8AC3E}">
        <p14:creationId xmlns:p14="http://schemas.microsoft.com/office/powerpoint/2010/main" val="3569551740"/>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1A6A4F91-B8CC-49EB-952F-4B37E8226961}"/>
              </a:ext>
            </a:extLst>
          </p:cNvPr>
          <p:cNvSpPr>
            <a:spLocks noGrp="1" noChangeArrowheads="1"/>
          </p:cNvSpPr>
          <p:nvPr>
            <p:ph type="title"/>
          </p:nvPr>
        </p:nvSpPr>
        <p:spPr>
          <a:xfrm>
            <a:off x="304800" y="360363"/>
            <a:ext cx="8229600" cy="630237"/>
          </a:xfrm>
        </p:spPr>
        <p:txBody>
          <a:bodyPr>
            <a:normAutofit fontScale="90000"/>
          </a:bodyPr>
          <a:lstStyle/>
          <a:p>
            <a:pPr eaLnBrk="1" hangingPunct="1">
              <a:defRPr/>
            </a:pPr>
            <a:r>
              <a:rPr lang="en-US" altLang="en-US" sz="4400" b="1" dirty="0">
                <a:solidFill>
                  <a:srgbClr val="285CC5"/>
                </a:solidFill>
              </a:rPr>
              <a:t>GRFP Fields of Study</a:t>
            </a:r>
          </a:p>
        </p:txBody>
      </p:sp>
      <p:sp>
        <p:nvSpPr>
          <p:cNvPr id="25603" name="Content Placeholder 4">
            <a:extLst>
              <a:ext uri="{FF2B5EF4-FFF2-40B4-BE49-F238E27FC236}">
                <a16:creationId xmlns:a16="http://schemas.microsoft.com/office/drawing/2014/main" id="{65F0633D-AA8C-4610-86D6-1B7440D225F9}"/>
              </a:ext>
            </a:extLst>
          </p:cNvPr>
          <p:cNvSpPr>
            <a:spLocks noGrp="1" noChangeArrowheads="1"/>
          </p:cNvSpPr>
          <p:nvPr>
            <p:ph idx="1"/>
          </p:nvPr>
        </p:nvSpPr>
        <p:spPr>
          <a:xfrm>
            <a:off x="228599" y="1143000"/>
            <a:ext cx="8450705" cy="5715000"/>
          </a:xfrm>
        </p:spPr>
        <p:txBody>
          <a:bodyPr>
            <a:normAutofit lnSpcReduction="10000"/>
          </a:bodyPr>
          <a:lstStyle/>
          <a:p>
            <a:pPr eaLnBrk="1" hangingPunct="1">
              <a:defRPr/>
            </a:pPr>
            <a:endParaRPr lang="en-US" altLang="en-US" sz="2400" dirty="0"/>
          </a:p>
          <a:p>
            <a:pPr eaLnBrk="1" hangingPunct="1">
              <a:defRPr/>
            </a:pPr>
            <a:r>
              <a:rPr lang="en-US" altLang="en-US" sz="2400" dirty="0"/>
              <a:t>Chemistry</a:t>
            </a:r>
          </a:p>
          <a:p>
            <a:pPr eaLnBrk="1" hangingPunct="1">
              <a:defRPr/>
            </a:pPr>
            <a:r>
              <a:rPr lang="en-US" altLang="en-US" sz="2400" dirty="0"/>
              <a:t>Computer &amp; Information Systems</a:t>
            </a:r>
          </a:p>
          <a:p>
            <a:pPr eaLnBrk="1" hangingPunct="1">
              <a:buFont typeface="Arial" panose="020B0604020202020204" pitchFamily="34" charset="0"/>
              <a:buNone/>
              <a:defRPr/>
            </a:pPr>
            <a:r>
              <a:rPr lang="en-US" altLang="en-US" sz="2400" dirty="0"/>
              <a:t>	Science/Engineering</a:t>
            </a:r>
          </a:p>
          <a:p>
            <a:pPr eaLnBrk="1" hangingPunct="1">
              <a:defRPr/>
            </a:pPr>
            <a:r>
              <a:rPr lang="en-US" altLang="en-US" sz="2400" dirty="0"/>
              <a:t>Engineering</a:t>
            </a:r>
          </a:p>
          <a:p>
            <a:pPr eaLnBrk="1" hangingPunct="1">
              <a:defRPr/>
            </a:pPr>
            <a:r>
              <a:rPr lang="en-US" altLang="en-US" sz="2400" dirty="0"/>
              <a:t>Geosciences</a:t>
            </a:r>
          </a:p>
          <a:p>
            <a:pPr eaLnBrk="1" hangingPunct="1">
              <a:defRPr/>
            </a:pPr>
            <a:r>
              <a:rPr lang="en-US" altLang="en-US" sz="2400" dirty="0"/>
              <a:t>Life Sciences (includes Biological Sciences)</a:t>
            </a:r>
          </a:p>
          <a:p>
            <a:pPr eaLnBrk="1" hangingPunct="1">
              <a:defRPr/>
            </a:pPr>
            <a:r>
              <a:rPr lang="en-US" altLang="en-US" sz="2400" dirty="0"/>
              <a:t>Materials Research</a:t>
            </a:r>
          </a:p>
          <a:p>
            <a:pPr eaLnBrk="1" hangingPunct="1">
              <a:defRPr/>
            </a:pPr>
            <a:r>
              <a:rPr lang="en-US" altLang="en-US" sz="2400" dirty="0"/>
              <a:t>Mathematical Sciences</a:t>
            </a:r>
          </a:p>
          <a:p>
            <a:pPr eaLnBrk="1" hangingPunct="1">
              <a:defRPr/>
            </a:pPr>
            <a:r>
              <a:rPr lang="en-US" altLang="en-US" sz="2400" dirty="0"/>
              <a:t>Physics and Astronomy</a:t>
            </a:r>
          </a:p>
          <a:p>
            <a:pPr eaLnBrk="1" hangingPunct="1">
              <a:defRPr/>
            </a:pPr>
            <a:r>
              <a:rPr lang="en-US" altLang="en-US" sz="2400" dirty="0"/>
              <a:t>Psychology </a:t>
            </a:r>
          </a:p>
          <a:p>
            <a:pPr eaLnBrk="1" hangingPunct="1">
              <a:defRPr/>
            </a:pPr>
            <a:r>
              <a:rPr lang="en-US" altLang="en-US" sz="2400" dirty="0"/>
              <a:t>Social Sciences (includes Economics)</a:t>
            </a:r>
          </a:p>
          <a:p>
            <a:pPr eaLnBrk="1" hangingPunct="1">
              <a:defRPr/>
            </a:pPr>
            <a:r>
              <a:rPr lang="en-US" altLang="en-US" sz="2400" dirty="0"/>
              <a:t>STEM Education</a:t>
            </a:r>
          </a:p>
          <a:p>
            <a:pPr marL="0" indent="0" eaLnBrk="1" hangingPunct="1">
              <a:buNone/>
              <a:defRPr/>
            </a:pPr>
            <a:endParaRPr lang="en-US" altLang="en-US" sz="2400" dirty="0"/>
          </a:p>
          <a:p>
            <a:pPr marL="0" indent="0" eaLnBrk="1" hangingPunct="1">
              <a:buNone/>
              <a:defRPr/>
            </a:pPr>
            <a:endParaRPr lang="en-US" altLang="en-US" sz="2400" dirty="0"/>
          </a:p>
          <a:p>
            <a:pPr marL="0" indent="0" eaLnBrk="1" hangingPunct="1">
              <a:buNone/>
              <a:defRPr/>
            </a:pPr>
            <a:endParaRPr lang="en-US" altLang="en-US" sz="2400" dirty="0"/>
          </a:p>
        </p:txBody>
      </p:sp>
      <p:sp>
        <p:nvSpPr>
          <p:cNvPr id="4" name="TextBox 3">
            <a:extLst>
              <a:ext uri="{FF2B5EF4-FFF2-40B4-BE49-F238E27FC236}">
                <a16:creationId xmlns:a16="http://schemas.microsoft.com/office/drawing/2014/main" id="{CC982B1B-97BE-FE41-980B-074BA83B8180}"/>
              </a:ext>
            </a:extLst>
          </p:cNvPr>
          <p:cNvSpPr txBox="1"/>
          <p:nvPr/>
        </p:nvSpPr>
        <p:spPr>
          <a:xfrm>
            <a:off x="1585913" y="842965"/>
            <a:ext cx="1500732" cy="369332"/>
          </a:xfrm>
          <a:prstGeom prst="rect">
            <a:avLst/>
          </a:prstGeom>
          <a:noFill/>
        </p:spPr>
        <p:txBody>
          <a:bodyPr wrap="none" rtlCol="0">
            <a:spAutoFit/>
          </a:bodyPr>
          <a:lstStyle/>
          <a:p>
            <a:r>
              <a:rPr lang="en-US" b="1" dirty="0">
                <a:solidFill>
                  <a:srgbClr val="00B050"/>
                </a:solidFill>
              </a:rPr>
              <a:t>20 seconds</a:t>
            </a:r>
          </a:p>
        </p:txBody>
      </p:sp>
    </p:spTree>
    <p:extLst>
      <p:ext uri="{BB962C8B-B14F-4D97-AF65-F5344CB8AC3E}">
        <p14:creationId xmlns:p14="http://schemas.microsoft.com/office/powerpoint/2010/main" val="103506302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a:extLst>
              <a:ext uri="{FF2B5EF4-FFF2-40B4-BE49-F238E27FC236}">
                <a16:creationId xmlns:a16="http://schemas.microsoft.com/office/drawing/2014/main" id="{0689A5DB-1C9B-4713-8579-1A38BEDA7674}"/>
              </a:ext>
            </a:extLst>
          </p:cNvPr>
          <p:cNvSpPr>
            <a:spLocks noGrp="1" noChangeArrowheads="1"/>
          </p:cNvSpPr>
          <p:nvPr>
            <p:ph type="title"/>
          </p:nvPr>
        </p:nvSpPr>
        <p:spPr>
          <a:xfrm>
            <a:off x="304800" y="-152400"/>
            <a:ext cx="8534400" cy="1143000"/>
          </a:xfrm>
        </p:spPr>
        <p:txBody>
          <a:bodyPr/>
          <a:lstStyle/>
          <a:p>
            <a:pPr eaLnBrk="1" hangingPunct="1"/>
            <a:r>
              <a:rPr lang="en-US" altLang="en-US" sz="4400" b="1" dirty="0">
                <a:solidFill>
                  <a:srgbClr val="285CC5"/>
                </a:solidFill>
              </a:rPr>
              <a:t>NOT SUPPORTED</a:t>
            </a:r>
          </a:p>
        </p:txBody>
      </p:sp>
      <p:sp>
        <p:nvSpPr>
          <p:cNvPr id="31747" name="Content Placeholder 1">
            <a:extLst>
              <a:ext uri="{FF2B5EF4-FFF2-40B4-BE49-F238E27FC236}">
                <a16:creationId xmlns:a16="http://schemas.microsoft.com/office/drawing/2014/main" id="{72490D25-8BBB-41CC-8893-DC0EC8C612C0}"/>
              </a:ext>
            </a:extLst>
          </p:cNvPr>
          <p:cNvSpPr>
            <a:spLocks noGrp="1" noChangeArrowheads="1"/>
          </p:cNvSpPr>
          <p:nvPr>
            <p:ph idx="1"/>
          </p:nvPr>
        </p:nvSpPr>
        <p:spPr>
          <a:xfrm>
            <a:off x="478716" y="1549998"/>
            <a:ext cx="8364070" cy="5791200"/>
          </a:xfrm>
        </p:spPr>
        <p:txBody>
          <a:bodyPr/>
          <a:lstStyle/>
          <a:p>
            <a:pPr eaLnBrk="1" hangingPunct="1"/>
            <a:r>
              <a:rPr lang="en-US" altLang="en-US" sz="2400" dirty="0"/>
              <a:t>Joint science-professional degree programs</a:t>
            </a:r>
          </a:p>
          <a:p>
            <a:pPr lvl="1" eaLnBrk="1" hangingPunct="1"/>
            <a:r>
              <a:rPr lang="en-US" altLang="en-US" sz="2400" dirty="0"/>
              <a:t>e.g. </a:t>
            </a:r>
            <a:r>
              <a:rPr lang="en-US" altLang="en-US" sz="2400" b="1" dirty="0"/>
              <a:t>MD/PhD, JD/PhD</a:t>
            </a:r>
          </a:p>
          <a:p>
            <a:pPr eaLnBrk="1" hangingPunct="1"/>
            <a:r>
              <a:rPr lang="en-US" altLang="en-US" sz="2400" b="1" dirty="0">
                <a:solidFill>
                  <a:schemeClr val="accent1">
                    <a:lumMod val="75000"/>
                  </a:schemeClr>
                </a:solidFill>
              </a:rPr>
              <a:t>Business administration </a:t>
            </a:r>
            <a:r>
              <a:rPr lang="en-US" altLang="en-US" sz="2400" dirty="0"/>
              <a:t>or </a:t>
            </a:r>
            <a:r>
              <a:rPr lang="en-US" altLang="en-US" sz="2400" b="1" dirty="0">
                <a:solidFill>
                  <a:schemeClr val="accent1">
                    <a:lumMod val="75000"/>
                  </a:schemeClr>
                </a:solidFill>
              </a:rPr>
              <a:t>management</a:t>
            </a:r>
          </a:p>
          <a:p>
            <a:pPr eaLnBrk="1" hangingPunct="1"/>
            <a:r>
              <a:rPr lang="en-US" altLang="en-US" sz="2400" b="1" dirty="0">
                <a:solidFill>
                  <a:schemeClr val="tx2"/>
                </a:solidFill>
              </a:rPr>
              <a:t>Counseling</a:t>
            </a:r>
            <a:r>
              <a:rPr lang="en-US" altLang="en-US" sz="2400" dirty="0"/>
              <a:t>, </a:t>
            </a:r>
            <a:r>
              <a:rPr lang="en-US" altLang="en-US" sz="2400" b="1" dirty="0">
                <a:solidFill>
                  <a:srgbClr val="C00000"/>
                </a:solidFill>
              </a:rPr>
              <a:t>Social work</a:t>
            </a:r>
          </a:p>
          <a:p>
            <a:pPr eaLnBrk="1" hangingPunct="1"/>
            <a:r>
              <a:rPr lang="en-US" altLang="en-US" sz="2400" dirty="0"/>
              <a:t>Education (except in science and engineering education)</a:t>
            </a:r>
          </a:p>
          <a:p>
            <a:pPr eaLnBrk="1" hangingPunct="1"/>
            <a:r>
              <a:rPr lang="en-US" altLang="en-US" sz="2400" dirty="0"/>
              <a:t>History (except in history of science)</a:t>
            </a:r>
          </a:p>
          <a:p>
            <a:pPr eaLnBrk="1" hangingPunct="1"/>
            <a:r>
              <a:rPr lang="en-US" altLang="en-US" sz="2400" b="1" dirty="0"/>
              <a:t>Research with </a:t>
            </a:r>
            <a:r>
              <a:rPr lang="en-US" altLang="en-US" sz="2400" b="1" dirty="0">
                <a:solidFill>
                  <a:srgbClr val="C00000"/>
                </a:solidFill>
              </a:rPr>
              <a:t>primarily disease-related goals </a:t>
            </a:r>
          </a:p>
          <a:p>
            <a:pPr eaLnBrk="1" hangingPunct="1"/>
            <a:r>
              <a:rPr lang="en-US" altLang="en-US" sz="2400" dirty="0"/>
              <a:t>Clinical research, </a:t>
            </a:r>
            <a:r>
              <a:rPr lang="en-US" altLang="en-US" dirty="0"/>
              <a:t>patient-oriented research, epidemiological and behavioral studies, outcomes research, health services, public health research, focus on disease etiology and treatment</a:t>
            </a:r>
          </a:p>
          <a:p>
            <a:pPr eaLnBrk="1" hangingPunct="1"/>
            <a:endParaRPr lang="en-US" altLang="en-US" sz="2400" dirty="0"/>
          </a:p>
        </p:txBody>
      </p:sp>
      <p:sp>
        <p:nvSpPr>
          <p:cNvPr id="4" name="TextBox 3">
            <a:extLst>
              <a:ext uri="{FF2B5EF4-FFF2-40B4-BE49-F238E27FC236}">
                <a16:creationId xmlns:a16="http://schemas.microsoft.com/office/drawing/2014/main" id="{A0F7D175-06E3-2240-90B1-2325653E4A41}"/>
              </a:ext>
            </a:extLst>
          </p:cNvPr>
          <p:cNvSpPr txBox="1"/>
          <p:nvPr/>
        </p:nvSpPr>
        <p:spPr>
          <a:xfrm>
            <a:off x="1871664" y="885827"/>
            <a:ext cx="1500732" cy="369332"/>
          </a:xfrm>
          <a:prstGeom prst="rect">
            <a:avLst/>
          </a:prstGeom>
          <a:noFill/>
        </p:spPr>
        <p:txBody>
          <a:bodyPr wrap="none" rtlCol="0">
            <a:spAutoFit/>
          </a:bodyPr>
          <a:lstStyle/>
          <a:p>
            <a:r>
              <a:rPr lang="en-US" b="1" dirty="0">
                <a:solidFill>
                  <a:srgbClr val="00B050"/>
                </a:solidFill>
              </a:rPr>
              <a:t>30 seconds</a:t>
            </a:r>
          </a:p>
        </p:txBody>
      </p:sp>
    </p:spTree>
    <p:extLst>
      <p:ext uri="{BB962C8B-B14F-4D97-AF65-F5344CB8AC3E}">
        <p14:creationId xmlns:p14="http://schemas.microsoft.com/office/powerpoint/2010/main" val="116455071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550E83-AD7F-9345-B4CB-1699F032C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4276" y="3886200"/>
            <a:ext cx="8507976" cy="2971800"/>
          </a:xfrm>
          <a:prstGeom prst="rect">
            <a:avLst/>
          </a:prstGeom>
        </p:spPr>
      </p:pic>
      <p:sp>
        <p:nvSpPr>
          <p:cNvPr id="31746" name="Title 3">
            <a:extLst>
              <a:ext uri="{FF2B5EF4-FFF2-40B4-BE49-F238E27FC236}">
                <a16:creationId xmlns:a16="http://schemas.microsoft.com/office/drawing/2014/main" id="{0689A5DB-1C9B-4713-8579-1A38BEDA7674}"/>
              </a:ext>
            </a:extLst>
          </p:cNvPr>
          <p:cNvSpPr>
            <a:spLocks noGrp="1" noChangeArrowheads="1"/>
          </p:cNvSpPr>
          <p:nvPr>
            <p:ph type="title"/>
          </p:nvPr>
        </p:nvSpPr>
        <p:spPr>
          <a:xfrm>
            <a:off x="304800" y="-152400"/>
            <a:ext cx="8534400" cy="1143000"/>
          </a:xfrm>
        </p:spPr>
        <p:txBody>
          <a:bodyPr/>
          <a:lstStyle/>
          <a:p>
            <a:pPr eaLnBrk="1" hangingPunct="1"/>
            <a:r>
              <a:rPr lang="en-US" altLang="en-US" sz="4400" b="1" dirty="0">
                <a:solidFill>
                  <a:srgbClr val="285CC5"/>
                </a:solidFill>
              </a:rPr>
              <a:t>Not Sure about Your Field?</a:t>
            </a:r>
          </a:p>
        </p:txBody>
      </p:sp>
      <p:sp>
        <p:nvSpPr>
          <p:cNvPr id="31747" name="Content Placeholder 1">
            <a:extLst>
              <a:ext uri="{FF2B5EF4-FFF2-40B4-BE49-F238E27FC236}">
                <a16:creationId xmlns:a16="http://schemas.microsoft.com/office/drawing/2014/main" id="{72490D25-8BBB-41CC-8893-DC0EC8C612C0}"/>
              </a:ext>
            </a:extLst>
          </p:cNvPr>
          <p:cNvSpPr>
            <a:spLocks noGrp="1" noChangeArrowheads="1"/>
          </p:cNvSpPr>
          <p:nvPr>
            <p:ph idx="1"/>
          </p:nvPr>
        </p:nvSpPr>
        <p:spPr>
          <a:xfrm>
            <a:off x="126931" y="1549998"/>
            <a:ext cx="8890137" cy="1879002"/>
          </a:xfrm>
        </p:spPr>
        <p:txBody>
          <a:bodyPr/>
          <a:lstStyle/>
          <a:p>
            <a:pPr eaLnBrk="1" hangingPunct="1"/>
            <a:r>
              <a:rPr lang="en-US" altLang="en-US" sz="2800" dirty="0"/>
              <a:t>See Appendix at end of the NSF GRFP Solicitation</a:t>
            </a:r>
          </a:p>
          <a:p>
            <a:pPr marL="0" indent="0">
              <a:buNone/>
            </a:pPr>
            <a:r>
              <a:rPr lang="en-US" altLang="en-US" sz="2800" dirty="0"/>
              <a:t>If your proposed subfield is not covered by the one of the listed subfields, it may not be eligible for GRFP.</a:t>
            </a:r>
          </a:p>
        </p:txBody>
      </p:sp>
      <p:sp>
        <p:nvSpPr>
          <p:cNvPr id="4" name="TextBox 3">
            <a:extLst>
              <a:ext uri="{FF2B5EF4-FFF2-40B4-BE49-F238E27FC236}">
                <a16:creationId xmlns:a16="http://schemas.microsoft.com/office/drawing/2014/main" id="{A0F7D175-06E3-2240-90B1-2325653E4A41}"/>
              </a:ext>
            </a:extLst>
          </p:cNvPr>
          <p:cNvSpPr txBox="1"/>
          <p:nvPr/>
        </p:nvSpPr>
        <p:spPr>
          <a:xfrm>
            <a:off x="1871664" y="885827"/>
            <a:ext cx="1500732" cy="369332"/>
          </a:xfrm>
          <a:prstGeom prst="rect">
            <a:avLst/>
          </a:prstGeom>
          <a:noFill/>
        </p:spPr>
        <p:txBody>
          <a:bodyPr wrap="none" rtlCol="0">
            <a:spAutoFit/>
          </a:bodyPr>
          <a:lstStyle/>
          <a:p>
            <a:r>
              <a:rPr lang="en-US" b="1" dirty="0">
                <a:solidFill>
                  <a:srgbClr val="00B050"/>
                </a:solidFill>
              </a:rPr>
              <a:t>30 seconds</a:t>
            </a:r>
          </a:p>
        </p:txBody>
      </p:sp>
    </p:spTree>
    <p:extLst>
      <p:ext uri="{BB962C8B-B14F-4D97-AF65-F5344CB8AC3E}">
        <p14:creationId xmlns:p14="http://schemas.microsoft.com/office/powerpoint/2010/main" val="1324799724"/>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1">
            <a:extLst>
              <a:ext uri="{FF2B5EF4-FFF2-40B4-BE49-F238E27FC236}">
                <a16:creationId xmlns:a16="http://schemas.microsoft.com/office/drawing/2014/main" id="{D9FAF6B8-106C-4165-849A-4927C5DA1CE8}"/>
              </a:ext>
            </a:extLst>
          </p:cNvPr>
          <p:cNvSpPr>
            <a:spLocks noGrp="1" noChangeArrowheads="1"/>
          </p:cNvSpPr>
          <p:nvPr>
            <p:ph idx="1"/>
          </p:nvPr>
        </p:nvSpPr>
        <p:spPr>
          <a:xfrm>
            <a:off x="0" y="1600200"/>
            <a:ext cx="8839200" cy="5257800"/>
          </a:xfrm>
        </p:spPr>
        <p:txBody>
          <a:bodyPr>
            <a:normAutofit/>
          </a:bodyPr>
          <a:lstStyle/>
          <a:p>
            <a:pPr marL="566738" lvl="1" indent="-457200" eaLnBrk="1" hangingPunct="1">
              <a:spcBef>
                <a:spcPts val="400"/>
              </a:spcBef>
              <a:buSzPct val="68000"/>
              <a:buFont typeface="Arial" panose="020B0604020202020204" pitchFamily="34" charset="0"/>
              <a:buChar char="•"/>
              <a:defRPr/>
            </a:pPr>
            <a:r>
              <a:rPr lang="en-US" altLang="en-US" sz="2000" b="1" dirty="0">
                <a:solidFill>
                  <a:srgbClr val="C00000"/>
                </a:solidFill>
              </a:rPr>
              <a:t>Start early! </a:t>
            </a:r>
            <a:r>
              <a:rPr lang="en-US" altLang="en-US" sz="2000" dirty="0">
                <a:solidFill>
                  <a:schemeClr val="tx1"/>
                </a:solidFill>
              </a:rPr>
              <a:t>Look at the NSF GRFP website (</a:t>
            </a:r>
            <a:r>
              <a:rPr lang="en-US" altLang="en-US" sz="2000" dirty="0">
                <a:solidFill>
                  <a:schemeClr val="tx1"/>
                </a:solidFill>
                <a:hlinkClick r:id="rId2">
                  <a:extLst>
                    <a:ext uri="{A12FA001-AC4F-418D-AE19-62706E023703}">
                      <ahyp:hlinkClr xmlns:ahyp="http://schemas.microsoft.com/office/drawing/2018/hyperlinkcolor" val="tx"/>
                    </a:ext>
                  </a:extLst>
                </a:hlinkClick>
              </a:rPr>
              <a:t>www.nsfgrfp.org</a:t>
            </a:r>
            <a:r>
              <a:rPr lang="en-US" altLang="en-US" sz="2000" dirty="0">
                <a:solidFill>
                  <a:schemeClr val="tx1"/>
                </a:solidFill>
              </a:rPr>
              <a:t>).</a:t>
            </a:r>
          </a:p>
          <a:p>
            <a:pPr marL="566738" lvl="1" indent="-457200" eaLnBrk="1" hangingPunct="1">
              <a:spcBef>
                <a:spcPts val="400"/>
              </a:spcBef>
              <a:buSzPct val="68000"/>
              <a:buFont typeface="Arial" panose="020B0604020202020204" pitchFamily="34" charset="0"/>
              <a:buChar char="•"/>
              <a:defRPr/>
            </a:pPr>
            <a:r>
              <a:rPr lang="en-US" altLang="en-US" sz="2000" dirty="0">
                <a:solidFill>
                  <a:schemeClr val="tx1"/>
                </a:solidFill>
              </a:rPr>
              <a:t>Print, </a:t>
            </a:r>
            <a:r>
              <a:rPr lang="en-US" altLang="en-US" sz="2000" b="1" dirty="0">
                <a:solidFill>
                  <a:srgbClr val="C00000"/>
                </a:solidFill>
              </a:rPr>
              <a:t>read</a:t>
            </a:r>
            <a:r>
              <a:rPr lang="en-US" altLang="en-US" sz="2000" dirty="0">
                <a:solidFill>
                  <a:schemeClr val="tx1"/>
                </a:solidFill>
              </a:rPr>
              <a:t>, highlight, re-read, and refer often back to the latest </a:t>
            </a:r>
            <a:r>
              <a:rPr lang="en-US" altLang="en-US" sz="2000" b="1" dirty="0">
                <a:solidFill>
                  <a:srgbClr val="C00000"/>
                </a:solidFill>
              </a:rPr>
              <a:t>NSF Solicitation </a:t>
            </a:r>
            <a:r>
              <a:rPr lang="en-US" altLang="en-US" sz="2000" dirty="0">
                <a:solidFill>
                  <a:schemeClr val="tx1"/>
                </a:solidFill>
              </a:rPr>
              <a:t>in preparing your application.</a:t>
            </a:r>
          </a:p>
          <a:p>
            <a:pPr marL="566738" lvl="1" indent="-457200" eaLnBrk="1" hangingPunct="1">
              <a:spcBef>
                <a:spcPts val="400"/>
              </a:spcBef>
              <a:buSzPct val="68000"/>
              <a:buFont typeface="Arial" panose="020B0604020202020204" pitchFamily="34" charset="0"/>
              <a:buChar char="•"/>
              <a:defRPr/>
            </a:pPr>
            <a:r>
              <a:rPr lang="en-US" altLang="en-US" sz="2000" dirty="0">
                <a:solidFill>
                  <a:schemeClr val="tx1"/>
                </a:solidFill>
              </a:rPr>
              <a:t>Read the </a:t>
            </a:r>
            <a:r>
              <a:rPr lang="en-US" altLang="en-US" sz="2000" b="1" dirty="0">
                <a:solidFill>
                  <a:srgbClr val="C00000"/>
                </a:solidFill>
              </a:rPr>
              <a:t>Frequently Asked Questions (FAQs) </a:t>
            </a:r>
            <a:r>
              <a:rPr lang="en-US" altLang="en-US" sz="2000" dirty="0">
                <a:solidFill>
                  <a:schemeClr val="tx1"/>
                </a:solidFill>
              </a:rPr>
              <a:t>and </a:t>
            </a:r>
            <a:r>
              <a:rPr lang="en-US" altLang="en-US" sz="2000" b="1" dirty="0">
                <a:solidFill>
                  <a:srgbClr val="C00000"/>
                </a:solidFill>
              </a:rPr>
              <a:t>call NSF </a:t>
            </a:r>
            <a:r>
              <a:rPr lang="en-US" altLang="en-US" sz="2000" dirty="0">
                <a:solidFill>
                  <a:schemeClr val="tx1"/>
                </a:solidFill>
              </a:rPr>
              <a:t>if something is confusing to you</a:t>
            </a:r>
          </a:p>
          <a:p>
            <a:pPr marL="566738" lvl="1" indent="-457200" eaLnBrk="1" hangingPunct="1">
              <a:spcBef>
                <a:spcPts val="400"/>
              </a:spcBef>
              <a:buSzPct val="68000"/>
              <a:buFont typeface="Arial" panose="020B0604020202020204" pitchFamily="34" charset="0"/>
              <a:buChar char="•"/>
              <a:defRPr/>
            </a:pPr>
            <a:r>
              <a:rPr lang="en-US" altLang="en-US" sz="2000" dirty="0">
                <a:solidFill>
                  <a:schemeClr val="tx1"/>
                </a:solidFill>
              </a:rPr>
              <a:t>Describe your honors, experiences, presentations, and any publications (etc.) </a:t>
            </a:r>
            <a:r>
              <a:rPr lang="en-US" altLang="en-US" sz="2000" dirty="0">
                <a:solidFill>
                  <a:srgbClr val="C00000"/>
                </a:solidFill>
              </a:rPr>
              <a:t>clearly</a:t>
            </a:r>
            <a:r>
              <a:rPr lang="en-US" altLang="en-US" sz="2000" dirty="0">
                <a:solidFill>
                  <a:schemeClr val="tx1"/>
                </a:solidFill>
              </a:rPr>
              <a:t> for the reviewers.</a:t>
            </a:r>
          </a:p>
          <a:p>
            <a:pPr marL="566738" lvl="1" indent="-457200" eaLnBrk="1" hangingPunct="1">
              <a:spcBef>
                <a:spcPts val="400"/>
              </a:spcBef>
              <a:buSzPct val="68000"/>
              <a:buFont typeface="Arial" panose="020B0604020202020204" pitchFamily="34" charset="0"/>
              <a:buChar char="•"/>
              <a:defRPr/>
            </a:pPr>
            <a:r>
              <a:rPr lang="en-US" altLang="en-US" sz="2000" dirty="0">
                <a:solidFill>
                  <a:schemeClr val="tx1"/>
                </a:solidFill>
              </a:rPr>
              <a:t>Select and confirm your reference letter writers and monitor receipt of their letters on the GRFP website.</a:t>
            </a:r>
          </a:p>
          <a:p>
            <a:pPr marL="566738" lvl="1" indent="-457200" eaLnBrk="1" hangingPunct="1">
              <a:spcBef>
                <a:spcPts val="400"/>
              </a:spcBef>
              <a:buSzPct val="68000"/>
              <a:buFont typeface="Arial" panose="020B0604020202020204" pitchFamily="34" charset="0"/>
              <a:buChar char="•"/>
              <a:defRPr/>
            </a:pPr>
            <a:r>
              <a:rPr lang="en-US" altLang="en-US" sz="2000" dirty="0">
                <a:solidFill>
                  <a:schemeClr val="tx1"/>
                </a:solidFill>
              </a:rPr>
              <a:t>Share your application materials and the merit review criteria with your reference letter writers.</a:t>
            </a:r>
          </a:p>
          <a:p>
            <a:pPr marL="566738" lvl="1" indent="-457200" eaLnBrk="1" hangingPunct="1">
              <a:spcBef>
                <a:spcPts val="400"/>
              </a:spcBef>
              <a:buSzPct val="68000"/>
              <a:buFont typeface="Arial" panose="020B0604020202020204" pitchFamily="34" charset="0"/>
              <a:buChar char="•"/>
              <a:defRPr/>
            </a:pPr>
            <a:r>
              <a:rPr lang="en-US" altLang="en-US" sz="2000" dirty="0">
                <a:solidFill>
                  <a:schemeClr val="tx1"/>
                </a:solidFill>
              </a:rPr>
              <a:t>Pay attention to NSF’s merit review criteria</a:t>
            </a:r>
            <a:r>
              <a:rPr lang="en-US" altLang="en-US" sz="2000" dirty="0"/>
              <a:t>.</a:t>
            </a:r>
          </a:p>
          <a:p>
            <a:pPr marL="566738" lvl="1" indent="-457200" eaLnBrk="1" hangingPunct="1">
              <a:spcBef>
                <a:spcPts val="400"/>
              </a:spcBef>
              <a:buSzPct val="68000"/>
              <a:buFont typeface="Arial" panose="020B0604020202020204" pitchFamily="34" charset="0"/>
              <a:buChar char="•"/>
              <a:defRPr/>
            </a:pPr>
            <a:r>
              <a:rPr lang="en-US" altLang="en-US" sz="2000" dirty="0">
                <a:solidFill>
                  <a:srgbClr val="C00000"/>
                </a:solidFill>
              </a:rPr>
              <a:t>Your statements should be interesting and clear.  </a:t>
            </a:r>
            <a:r>
              <a:rPr lang="en-US" altLang="en-US" sz="2000" b="1" dirty="0">
                <a:solidFill>
                  <a:srgbClr val="C00000"/>
                </a:solidFill>
              </a:rPr>
              <a:t>Ask several colleagues to read and comment on drafts.</a:t>
            </a:r>
          </a:p>
          <a:p>
            <a:pPr marL="566738" lvl="1" indent="-457200" eaLnBrk="1" hangingPunct="1">
              <a:spcBef>
                <a:spcPts val="400"/>
              </a:spcBef>
              <a:buSzPct val="68000"/>
              <a:buFont typeface="Arial" panose="020B0604020202020204" pitchFamily="34" charset="0"/>
              <a:buChar char="•"/>
              <a:defRPr/>
            </a:pPr>
            <a:r>
              <a:rPr lang="en-US" altLang="en-US" sz="2000" b="1" dirty="0"/>
              <a:t>Leverage existing UM GRFP experience!</a:t>
            </a:r>
          </a:p>
        </p:txBody>
      </p:sp>
      <p:sp>
        <p:nvSpPr>
          <p:cNvPr id="50179" name="Title 2">
            <a:extLst>
              <a:ext uri="{FF2B5EF4-FFF2-40B4-BE49-F238E27FC236}">
                <a16:creationId xmlns:a16="http://schemas.microsoft.com/office/drawing/2014/main" id="{07B88C55-DE81-427F-891B-D29A934A754A}"/>
              </a:ext>
            </a:extLst>
          </p:cNvPr>
          <p:cNvSpPr>
            <a:spLocks noGrp="1" noChangeArrowheads="1"/>
          </p:cNvSpPr>
          <p:nvPr>
            <p:ph type="title"/>
          </p:nvPr>
        </p:nvSpPr>
        <p:spPr>
          <a:xfrm>
            <a:off x="731135" y="0"/>
            <a:ext cx="8143042" cy="850900"/>
          </a:xfrm>
        </p:spPr>
        <p:txBody>
          <a:bodyPr>
            <a:normAutofit fontScale="90000"/>
          </a:bodyPr>
          <a:lstStyle/>
          <a:p>
            <a:pPr eaLnBrk="1" hangingPunct="1"/>
            <a:r>
              <a:rPr lang="en-US" altLang="en-US" sz="4000" b="1" dirty="0">
                <a:solidFill>
                  <a:srgbClr val="285CC5"/>
                </a:solidFill>
              </a:rPr>
              <a:t>Tips for a competitive application</a:t>
            </a:r>
          </a:p>
        </p:txBody>
      </p:sp>
      <p:sp>
        <p:nvSpPr>
          <p:cNvPr id="5" name="TextBox 4">
            <a:extLst>
              <a:ext uri="{FF2B5EF4-FFF2-40B4-BE49-F238E27FC236}">
                <a16:creationId xmlns:a16="http://schemas.microsoft.com/office/drawing/2014/main" id="{1079C59F-FA87-AE45-BF1A-F6F55A3B0B8B}"/>
              </a:ext>
            </a:extLst>
          </p:cNvPr>
          <p:cNvSpPr txBox="1"/>
          <p:nvPr/>
        </p:nvSpPr>
        <p:spPr>
          <a:xfrm>
            <a:off x="731135" y="847361"/>
            <a:ext cx="3185487" cy="369332"/>
          </a:xfrm>
          <a:prstGeom prst="rect">
            <a:avLst/>
          </a:prstGeom>
          <a:noFill/>
        </p:spPr>
        <p:txBody>
          <a:bodyPr wrap="none" rtlCol="0">
            <a:spAutoFit/>
          </a:bodyPr>
          <a:lstStyle/>
          <a:p>
            <a:r>
              <a:rPr lang="en-US" b="1" dirty="0">
                <a:solidFill>
                  <a:srgbClr val="00B050"/>
                </a:solidFill>
              </a:rPr>
              <a:t>Skip over this slide now? </a:t>
            </a:r>
          </a:p>
        </p:txBody>
      </p:sp>
    </p:spTree>
    <p:extLst>
      <p:ext uri="{BB962C8B-B14F-4D97-AF65-F5344CB8AC3E}">
        <p14:creationId xmlns:p14="http://schemas.microsoft.com/office/powerpoint/2010/main" val="312785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What are GRFP fellowships?</a:t>
            </a:r>
          </a:p>
        </p:txBody>
      </p:sp>
      <p:sp>
        <p:nvSpPr>
          <p:cNvPr id="12290" name="Content Placeholder 2"/>
          <p:cNvSpPr>
            <a:spLocks noGrp="1"/>
          </p:cNvSpPr>
          <p:nvPr>
            <p:ph sz="quarter" idx="1"/>
          </p:nvPr>
        </p:nvSpPr>
        <p:spPr>
          <a:xfrm>
            <a:off x="141248" y="1625365"/>
            <a:ext cx="8877491" cy="4988377"/>
          </a:xfrm>
        </p:spPr>
        <p:txBody>
          <a:bodyPr/>
          <a:lstStyle/>
          <a:p>
            <a:r>
              <a:rPr lang="en-US" sz="2400" dirty="0">
                <a:solidFill>
                  <a:schemeClr val="tx2"/>
                </a:solidFill>
              </a:rPr>
              <a:t>Graduate </a:t>
            </a:r>
            <a:r>
              <a:rPr lang="en-US" sz="2400" b="1" dirty="0">
                <a:solidFill>
                  <a:schemeClr val="tx2"/>
                </a:solidFill>
              </a:rPr>
              <a:t>fellowships (scholarship) </a:t>
            </a:r>
            <a:r>
              <a:rPr lang="en-US" sz="2400" dirty="0">
                <a:solidFill>
                  <a:schemeClr val="tx2"/>
                </a:solidFill>
              </a:rPr>
              <a:t>funded by </a:t>
            </a:r>
            <a:r>
              <a:rPr lang="en-US" sz="2400" b="1" dirty="0">
                <a:solidFill>
                  <a:schemeClr val="tx2"/>
                </a:solidFill>
              </a:rPr>
              <a:t>NSF</a:t>
            </a:r>
          </a:p>
          <a:p>
            <a:pPr lvl="1"/>
            <a:r>
              <a:rPr lang="en-US" sz="1900" b="1" dirty="0">
                <a:solidFill>
                  <a:srgbClr val="00B050"/>
                </a:solidFill>
              </a:rPr>
              <a:t>Investments in YOU! </a:t>
            </a:r>
          </a:p>
          <a:p>
            <a:pPr lvl="1"/>
            <a:r>
              <a:rPr lang="en-US" sz="1900" dirty="0">
                <a:solidFill>
                  <a:schemeClr val="tx2"/>
                </a:solidFill>
              </a:rPr>
              <a:t>Bets on the</a:t>
            </a:r>
            <a:r>
              <a:rPr lang="en-US" sz="1900" b="1" dirty="0">
                <a:solidFill>
                  <a:schemeClr val="tx2"/>
                </a:solidFill>
              </a:rPr>
              <a:t> future U.S. STEM workforce.</a:t>
            </a:r>
          </a:p>
          <a:p>
            <a:r>
              <a:rPr lang="en-US" sz="2400" dirty="0">
                <a:solidFill>
                  <a:schemeClr val="tx2"/>
                </a:solidFill>
              </a:rPr>
              <a:t>Provides</a:t>
            </a:r>
            <a:r>
              <a:rPr lang="en-US" sz="2400" b="1" dirty="0">
                <a:solidFill>
                  <a:schemeClr val="tx2"/>
                </a:solidFill>
              </a:rPr>
              <a:t> financial support </a:t>
            </a:r>
            <a:r>
              <a:rPr lang="en-US" sz="2400" dirty="0">
                <a:solidFill>
                  <a:schemeClr val="tx2"/>
                </a:solidFill>
              </a:rPr>
              <a:t>for 3 years of graduate school </a:t>
            </a:r>
          </a:p>
          <a:p>
            <a:r>
              <a:rPr lang="en-US" sz="2400" dirty="0">
                <a:solidFill>
                  <a:schemeClr val="tx2"/>
                </a:solidFill>
              </a:rPr>
              <a:t>For students in </a:t>
            </a:r>
            <a:r>
              <a:rPr lang="en-US" sz="2400" b="1" dirty="0">
                <a:solidFill>
                  <a:schemeClr val="tx2"/>
                </a:solidFill>
              </a:rPr>
              <a:t>research-based STEM graduate programs </a:t>
            </a:r>
            <a:r>
              <a:rPr lang="en-US" sz="2400" dirty="0">
                <a:solidFill>
                  <a:schemeClr val="tx2"/>
                </a:solidFill>
              </a:rPr>
              <a:t>and </a:t>
            </a:r>
            <a:r>
              <a:rPr lang="en-US" sz="2400" b="1" dirty="0">
                <a:solidFill>
                  <a:schemeClr val="tx2"/>
                </a:solidFill>
              </a:rPr>
              <a:t>qualifying STEM research topics</a:t>
            </a:r>
          </a:p>
          <a:p>
            <a:r>
              <a:rPr lang="en-US" sz="2400" dirty="0">
                <a:solidFill>
                  <a:schemeClr val="tx2"/>
                </a:solidFill>
              </a:rPr>
              <a:t>Very </a:t>
            </a:r>
            <a:r>
              <a:rPr lang="en-US" sz="2400" b="1" dirty="0">
                <a:solidFill>
                  <a:schemeClr val="tx2"/>
                </a:solidFill>
              </a:rPr>
              <a:t>student-driven </a:t>
            </a:r>
            <a:r>
              <a:rPr lang="en-US" sz="2400" dirty="0">
                <a:solidFill>
                  <a:schemeClr val="tx2"/>
                </a:solidFill>
              </a:rPr>
              <a:t>and </a:t>
            </a:r>
            <a:r>
              <a:rPr lang="en-US" sz="2400" b="1" dirty="0">
                <a:solidFill>
                  <a:schemeClr val="tx2"/>
                </a:solidFill>
              </a:rPr>
              <a:t>flexible</a:t>
            </a:r>
          </a:p>
          <a:p>
            <a:pPr lvl="1"/>
            <a:r>
              <a:rPr lang="en-US" sz="1900" dirty="0">
                <a:solidFill>
                  <a:schemeClr val="tx2"/>
                </a:solidFill>
              </a:rPr>
              <a:t>vs. typical “graduate assistantships” (faculty or department driven)</a:t>
            </a:r>
          </a:p>
          <a:p>
            <a:r>
              <a:rPr lang="en-US" sz="2400" dirty="0">
                <a:solidFill>
                  <a:schemeClr val="tx2"/>
                </a:solidFill>
              </a:rPr>
              <a:t>Very </a:t>
            </a:r>
            <a:r>
              <a:rPr lang="en-US" sz="2400" b="1" dirty="0">
                <a:solidFill>
                  <a:schemeClr val="tx2"/>
                </a:solidFill>
              </a:rPr>
              <a:t>prestigious, </a:t>
            </a:r>
            <a:r>
              <a:rPr lang="en-US" sz="2400" dirty="0">
                <a:solidFill>
                  <a:schemeClr val="tx2"/>
                </a:solidFill>
              </a:rPr>
              <a:t>and </a:t>
            </a:r>
            <a:r>
              <a:rPr lang="en-US" sz="2400" b="1" dirty="0">
                <a:solidFill>
                  <a:schemeClr val="tx2"/>
                </a:solidFill>
              </a:rPr>
              <a:t>competitive </a:t>
            </a:r>
          </a:p>
          <a:p>
            <a:pPr lvl="1"/>
            <a:r>
              <a:rPr lang="en-US" b="1" dirty="0">
                <a:solidFill>
                  <a:schemeClr val="tx2"/>
                </a:solidFill>
              </a:rPr>
              <a:t>~16% of applications are awarded</a:t>
            </a:r>
          </a:p>
          <a:p>
            <a:pPr lvl="1"/>
            <a:r>
              <a:rPr lang="en-US" b="1" dirty="0"/>
              <a:t>Honorable Mentions </a:t>
            </a:r>
            <a:r>
              <a:rPr lang="en-US" dirty="0"/>
              <a:t>for meritorious, but unawarded, applications are still </a:t>
            </a:r>
            <a:r>
              <a:rPr lang="en-US" b="1" dirty="0"/>
              <a:t>significant national achievements!</a:t>
            </a:r>
            <a:endParaRPr lang="en-US" b="1" dirty="0">
              <a:solidFill>
                <a:schemeClr val="tx2"/>
              </a:solidFill>
            </a:endParaRPr>
          </a:p>
          <a:p>
            <a:pPr marL="0" indent="0">
              <a:buNone/>
            </a:pPr>
            <a:endParaRPr lang="en-US" b="1" dirty="0">
              <a:solidFill>
                <a:schemeClr val="tx2"/>
              </a:solidFill>
            </a:endParaRPr>
          </a:p>
          <a:p>
            <a:endParaRPr lang="en-US" b="1" dirty="0">
              <a:solidFill>
                <a:schemeClr val="tx2"/>
              </a:solidFill>
            </a:endParaRPr>
          </a:p>
          <a:p>
            <a:endParaRPr lang="en-US" b="1" dirty="0">
              <a:solidFill>
                <a:schemeClr val="tx2"/>
              </a:solidFill>
            </a:endParaRPr>
          </a:p>
          <a:p>
            <a:endParaRPr lang="en-US" dirty="0"/>
          </a:p>
          <a:p>
            <a:endParaRPr lang="en-US" dirty="0"/>
          </a:p>
        </p:txBody>
      </p:sp>
    </p:spTree>
    <p:extLst>
      <p:ext uri="{BB962C8B-B14F-4D97-AF65-F5344CB8AC3E}">
        <p14:creationId xmlns:p14="http://schemas.microsoft.com/office/powerpoint/2010/main" val="75045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2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GRF Winning Videos</a:t>
            </a:r>
          </a:p>
        </p:txBody>
      </p:sp>
      <p:sp>
        <p:nvSpPr>
          <p:cNvPr id="4" name="Content Placeholder 2">
            <a:extLst>
              <a:ext uri="{FF2B5EF4-FFF2-40B4-BE49-F238E27FC236}">
                <a16:creationId xmlns:a16="http://schemas.microsoft.com/office/drawing/2014/main" id="{51F277C8-0A37-BB4E-A070-FF291AE9D5EA}"/>
              </a:ext>
            </a:extLst>
          </p:cNvPr>
          <p:cNvSpPr>
            <a:spLocks noGrp="1"/>
          </p:cNvSpPr>
          <p:nvPr>
            <p:ph sz="quarter" idx="1"/>
          </p:nvPr>
        </p:nvSpPr>
        <p:spPr>
          <a:xfrm>
            <a:off x="401164" y="1755792"/>
            <a:ext cx="8209696" cy="790575"/>
          </a:xfrm>
        </p:spPr>
        <p:txBody>
          <a:bodyPr/>
          <a:lstStyle/>
          <a:p>
            <a:pPr marL="0" indent="0">
              <a:buNone/>
            </a:pPr>
            <a:endParaRPr lang="en-US" b="1" dirty="0">
              <a:solidFill>
                <a:schemeClr val="tx2"/>
              </a:solidFill>
            </a:endParaRPr>
          </a:p>
          <a:p>
            <a:pPr marL="0" indent="0">
              <a:buNone/>
            </a:pPr>
            <a:r>
              <a:rPr lang="en-US" b="1" dirty="0">
                <a:solidFill>
                  <a:schemeClr val="tx2"/>
                </a:solidFill>
              </a:rPr>
              <a:t>The Secrets of Nitrogenase</a:t>
            </a:r>
            <a:br>
              <a:rPr lang="en-US" b="1" dirty="0">
                <a:solidFill>
                  <a:schemeClr val="tx2"/>
                </a:solidFill>
              </a:rPr>
            </a:br>
            <a:r>
              <a:rPr lang="en-US" dirty="0">
                <a:hlinkClick r:id="rId2"/>
              </a:rPr>
              <a:t>https://www.youtube.com/watch?v=vsiJT0UuHMg</a:t>
            </a:r>
            <a:endParaRPr lang="en-US" b="1" dirty="0">
              <a:solidFill>
                <a:schemeClr val="tx2"/>
              </a:solidFill>
            </a:endParaRPr>
          </a:p>
          <a:p>
            <a:pPr marL="0" indent="0">
              <a:buNone/>
            </a:pPr>
            <a:endParaRPr lang="en-US" b="1" dirty="0">
              <a:solidFill>
                <a:schemeClr val="tx2"/>
              </a:solidFill>
            </a:endParaRPr>
          </a:p>
          <a:p>
            <a:pPr marL="0" indent="0">
              <a:buNone/>
            </a:pPr>
            <a:r>
              <a:rPr lang="en-US" b="1" dirty="0">
                <a:solidFill>
                  <a:schemeClr val="tx2"/>
                </a:solidFill>
              </a:rPr>
              <a:t>Whales in Fjords</a:t>
            </a:r>
          </a:p>
          <a:p>
            <a:pPr marL="0" indent="0">
              <a:buNone/>
            </a:pPr>
            <a:r>
              <a:rPr lang="en-US" dirty="0">
                <a:hlinkClick r:id="rId3"/>
              </a:rPr>
              <a:t>https://www.youtube.com/watch?v=S84GQL3IAjw</a:t>
            </a:r>
            <a:endParaRPr lang="en-US" dirty="0"/>
          </a:p>
          <a:p>
            <a:pPr marL="0" indent="0">
              <a:buNone/>
            </a:pPr>
            <a:endParaRPr lang="en-US" b="1" dirty="0">
              <a:solidFill>
                <a:schemeClr val="tx2"/>
              </a:solidFill>
            </a:endParaRPr>
          </a:p>
          <a:p>
            <a:pPr marL="0" indent="0">
              <a:buNone/>
            </a:pPr>
            <a:r>
              <a:rPr lang="en-US" b="1" dirty="0">
                <a:solidFill>
                  <a:schemeClr val="tx2"/>
                </a:solidFill>
              </a:rPr>
              <a:t>Sonic Reef</a:t>
            </a:r>
            <a:br>
              <a:rPr lang="en-US" b="1" dirty="0">
                <a:solidFill>
                  <a:schemeClr val="tx2"/>
                </a:solidFill>
              </a:rPr>
            </a:br>
            <a:r>
              <a:rPr lang="en-US" dirty="0">
                <a:hlinkClick r:id="rId4"/>
              </a:rPr>
              <a:t>https://www.youtube.com/watch?v=tBCmIG7zKmU</a:t>
            </a:r>
            <a:endParaRPr lang="en-US" b="1" dirty="0">
              <a:solidFill>
                <a:schemeClr val="tx2"/>
              </a:solidFill>
            </a:endParaRPr>
          </a:p>
        </p:txBody>
      </p:sp>
    </p:spTree>
    <p:extLst>
      <p:ext uri="{BB962C8B-B14F-4D97-AF65-F5344CB8AC3E}">
        <p14:creationId xmlns:p14="http://schemas.microsoft.com/office/powerpoint/2010/main" val="138445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a:extLst>
              <a:ext uri="{FF2B5EF4-FFF2-40B4-BE49-F238E27FC236}">
                <a16:creationId xmlns:a16="http://schemas.microsoft.com/office/drawing/2014/main" id="{9F91A14B-5C1E-4DC3-90AD-FAF299F67BEE}"/>
              </a:ext>
            </a:extLst>
          </p:cNvPr>
          <p:cNvSpPr>
            <a:spLocks noGrp="1" noChangeArrowheads="1"/>
          </p:cNvSpPr>
          <p:nvPr>
            <p:ph type="title"/>
          </p:nvPr>
        </p:nvSpPr>
        <p:spPr>
          <a:xfrm>
            <a:off x="271182" y="0"/>
            <a:ext cx="8601635" cy="838200"/>
          </a:xfrm>
        </p:spPr>
        <p:txBody>
          <a:bodyPr>
            <a:normAutofit/>
          </a:bodyPr>
          <a:lstStyle/>
          <a:p>
            <a:pPr eaLnBrk="1" hangingPunct="1"/>
            <a:r>
              <a:rPr lang="en-US" altLang="en-US" sz="4400" b="1" dirty="0">
                <a:solidFill>
                  <a:srgbClr val="285CC5"/>
                </a:solidFill>
              </a:rPr>
              <a:t>What GR Fellowships Offer?</a:t>
            </a:r>
          </a:p>
        </p:txBody>
      </p:sp>
      <p:sp>
        <p:nvSpPr>
          <p:cNvPr id="5" name="Content Placeholder 4">
            <a:extLst>
              <a:ext uri="{FF2B5EF4-FFF2-40B4-BE49-F238E27FC236}">
                <a16:creationId xmlns:a16="http://schemas.microsoft.com/office/drawing/2014/main" id="{6B3C246C-48DD-4C23-A1B6-222587C88956}"/>
              </a:ext>
            </a:extLst>
          </p:cNvPr>
          <p:cNvSpPr>
            <a:spLocks noGrp="1"/>
          </p:cNvSpPr>
          <p:nvPr>
            <p:ph idx="1"/>
          </p:nvPr>
        </p:nvSpPr>
        <p:spPr>
          <a:xfrm>
            <a:off x="271630" y="1473797"/>
            <a:ext cx="8317733" cy="5526610"/>
          </a:xfrm>
        </p:spPr>
        <p:txBody>
          <a:bodyPr rtlCol="0">
            <a:normAutofit/>
          </a:bodyPr>
          <a:lstStyle/>
          <a:p>
            <a:pPr eaLnBrk="1" fontAlgn="auto" hangingPunct="1">
              <a:spcAft>
                <a:spcPts val="0"/>
              </a:spcAft>
              <a:defRPr/>
            </a:pPr>
            <a:endParaRPr lang="en-US" dirty="0"/>
          </a:p>
          <a:p>
            <a:pPr eaLnBrk="1" fontAlgn="auto" hangingPunct="1">
              <a:spcAft>
                <a:spcPts val="0"/>
              </a:spcAft>
              <a:buFont typeface="Arial" panose="020B0604020202020204" pitchFamily="34" charset="0"/>
              <a:buNone/>
              <a:defRPr/>
            </a:pPr>
            <a:r>
              <a:rPr lang="en-US" sz="2400" b="1" dirty="0"/>
              <a:t>Five Year Award – $138,000</a:t>
            </a:r>
          </a:p>
          <a:p>
            <a:pPr eaLnBrk="1" fontAlgn="auto" hangingPunct="1">
              <a:spcAft>
                <a:spcPts val="0"/>
              </a:spcAft>
              <a:defRPr/>
            </a:pPr>
            <a:r>
              <a:rPr lang="en-US" sz="2400" dirty="0">
                <a:solidFill>
                  <a:schemeClr val="tx2"/>
                </a:solidFill>
              </a:rPr>
              <a:t>3 years </a:t>
            </a:r>
            <a:r>
              <a:rPr lang="en-US" sz="2400" dirty="0"/>
              <a:t>of support towards graduate study (over 5 years)</a:t>
            </a:r>
          </a:p>
          <a:p>
            <a:pPr lvl="1" eaLnBrk="1" fontAlgn="auto" hangingPunct="1">
              <a:spcAft>
                <a:spcPts val="0"/>
              </a:spcAft>
              <a:defRPr/>
            </a:pPr>
            <a:r>
              <a:rPr lang="en-US" sz="2400" dirty="0"/>
              <a:t>$</a:t>
            </a:r>
            <a:r>
              <a:rPr lang="en-US" sz="2400" b="1" dirty="0">
                <a:solidFill>
                  <a:schemeClr val="accent1">
                    <a:lumMod val="75000"/>
                  </a:schemeClr>
                </a:solidFill>
              </a:rPr>
              <a:t>34,000 Stipend </a:t>
            </a:r>
            <a:r>
              <a:rPr lang="en-US" sz="2400" dirty="0">
                <a:solidFill>
                  <a:schemeClr val="accent1">
                    <a:lumMod val="75000"/>
                  </a:schemeClr>
                </a:solidFill>
              </a:rPr>
              <a:t>per year</a:t>
            </a:r>
          </a:p>
          <a:p>
            <a:pPr lvl="1" eaLnBrk="1" fontAlgn="auto" hangingPunct="1">
              <a:spcAft>
                <a:spcPts val="0"/>
              </a:spcAft>
              <a:defRPr/>
            </a:pPr>
            <a:r>
              <a:rPr lang="en-US" sz="2400" dirty="0">
                <a:solidFill>
                  <a:schemeClr val="accent1">
                    <a:lumMod val="75000"/>
                  </a:schemeClr>
                </a:solidFill>
              </a:rPr>
              <a:t>$</a:t>
            </a:r>
            <a:r>
              <a:rPr lang="en-US" sz="2400" b="1" dirty="0">
                <a:solidFill>
                  <a:schemeClr val="accent1">
                    <a:lumMod val="75000"/>
                  </a:schemeClr>
                </a:solidFill>
              </a:rPr>
              <a:t>12,000 Educational allowance </a:t>
            </a:r>
            <a:r>
              <a:rPr lang="en-US" sz="2400" dirty="0">
                <a:solidFill>
                  <a:schemeClr val="accent1">
                    <a:lumMod val="75000"/>
                  </a:schemeClr>
                </a:solidFill>
              </a:rPr>
              <a:t>to institution</a:t>
            </a:r>
          </a:p>
          <a:p>
            <a:pPr lvl="2" fontAlgn="auto">
              <a:spcAft>
                <a:spcPts val="0"/>
              </a:spcAft>
              <a:defRPr/>
            </a:pPr>
            <a:r>
              <a:rPr lang="en-US" sz="2200" dirty="0"/>
              <a:t>For tuition, fees, and other educational expenses</a:t>
            </a:r>
          </a:p>
          <a:p>
            <a:pPr fontAlgn="auto">
              <a:spcAft>
                <a:spcPts val="0"/>
              </a:spcAft>
              <a:defRPr/>
            </a:pPr>
            <a:r>
              <a:rPr lang="en-US" sz="2900" dirty="0">
                <a:solidFill>
                  <a:schemeClr val="tx2"/>
                </a:solidFill>
              </a:rPr>
              <a:t>Flexible</a:t>
            </a:r>
            <a:r>
              <a:rPr lang="en-US" sz="2900" dirty="0"/>
              <a:t> choice of </a:t>
            </a:r>
            <a:r>
              <a:rPr lang="en-US" sz="2900" dirty="0">
                <a:solidFill>
                  <a:schemeClr val="tx2"/>
                </a:solidFill>
              </a:rPr>
              <a:t>project</a:t>
            </a:r>
            <a:r>
              <a:rPr lang="en-US" sz="2900" dirty="0"/>
              <a:t>, </a:t>
            </a:r>
            <a:r>
              <a:rPr lang="en-US" sz="2900" dirty="0">
                <a:solidFill>
                  <a:schemeClr val="tx2"/>
                </a:solidFill>
              </a:rPr>
              <a:t>advisor</a:t>
            </a:r>
            <a:r>
              <a:rPr lang="en-US" sz="2900" dirty="0"/>
              <a:t>, &amp; </a:t>
            </a:r>
            <a:r>
              <a:rPr lang="en-US" sz="2900" dirty="0">
                <a:solidFill>
                  <a:schemeClr val="tx2"/>
                </a:solidFill>
              </a:rPr>
              <a:t>program</a:t>
            </a:r>
          </a:p>
          <a:p>
            <a:pPr fontAlgn="auto">
              <a:spcAft>
                <a:spcPts val="0"/>
              </a:spcAft>
              <a:defRPr/>
            </a:pPr>
            <a:r>
              <a:rPr lang="en-US" sz="2900" dirty="0">
                <a:solidFill>
                  <a:srgbClr val="C00000"/>
                </a:solidFill>
              </a:rPr>
              <a:t>Portability</a:t>
            </a:r>
            <a:r>
              <a:rPr lang="en-US" sz="2900" dirty="0"/>
              <a:t> to any accredited institution located in the US to pursue Master’s or Ph.D. degree</a:t>
            </a:r>
          </a:p>
          <a:p>
            <a:pPr marL="0" indent="0" fontAlgn="auto">
              <a:spcAft>
                <a:spcPts val="0"/>
              </a:spcAft>
              <a:buNone/>
              <a:defRPr/>
            </a:pPr>
            <a:endParaRPr lang="en-US" sz="2900" dirty="0"/>
          </a:p>
          <a:p>
            <a:pPr lvl="1" eaLnBrk="1" fontAlgn="auto" hangingPunct="1">
              <a:spcAft>
                <a:spcPts val="0"/>
              </a:spcAft>
              <a:defRPr/>
            </a:pPr>
            <a:endParaRPr lang="en-US" sz="2400" dirty="0"/>
          </a:p>
          <a:p>
            <a:pPr eaLnBrk="1" fontAlgn="auto" hangingPunct="1">
              <a:spcAft>
                <a:spcPts val="0"/>
              </a:spcAft>
              <a:defRPr/>
            </a:pPr>
            <a:endParaRPr lang="en-US" sz="2600" dirty="0"/>
          </a:p>
          <a:p>
            <a:pPr eaLnBrk="1" fontAlgn="auto" hangingPunct="1">
              <a:spcAft>
                <a:spcPts val="0"/>
              </a:spcAft>
              <a:defRPr/>
            </a:pPr>
            <a:endParaRPr lang="en-US" sz="2200" dirty="0"/>
          </a:p>
        </p:txBody>
      </p:sp>
    </p:spTree>
    <p:extLst>
      <p:ext uri="{BB962C8B-B14F-4D97-AF65-F5344CB8AC3E}">
        <p14:creationId xmlns:p14="http://schemas.microsoft.com/office/powerpoint/2010/main" val="26972258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How many GRFP fellowships?</a:t>
            </a:r>
          </a:p>
        </p:txBody>
      </p:sp>
      <p:sp>
        <p:nvSpPr>
          <p:cNvPr id="12290" name="Content Placeholder 2"/>
          <p:cNvSpPr>
            <a:spLocks noGrp="1"/>
          </p:cNvSpPr>
          <p:nvPr>
            <p:ph sz="quarter" idx="1"/>
          </p:nvPr>
        </p:nvSpPr>
        <p:spPr>
          <a:xfrm>
            <a:off x="141248" y="1625365"/>
            <a:ext cx="8877491" cy="4988377"/>
          </a:xfrm>
        </p:spPr>
        <p:txBody>
          <a:bodyPr/>
          <a:lstStyle/>
          <a:p>
            <a:r>
              <a:rPr lang="en-US" sz="2400" dirty="0">
                <a:solidFill>
                  <a:schemeClr val="tx2"/>
                </a:solidFill>
              </a:rPr>
              <a:t>For the 2020 competition, NSF received over 13,000 applications and made  2,076 fellowships offers. </a:t>
            </a:r>
            <a:r>
              <a:rPr lang="en-US" sz="2400" dirty="0">
                <a:solidFill>
                  <a:schemeClr val="tx2"/>
                </a:solidFill>
                <a:hlinkClick r:id="rId2"/>
              </a:rPr>
              <a:t>https://www.nsfgrfp.org/applicants/</a:t>
            </a:r>
            <a:endParaRPr lang="en-US" sz="2400" dirty="0">
              <a:solidFill>
                <a:schemeClr val="tx2"/>
              </a:solidFill>
            </a:endParaRPr>
          </a:p>
          <a:p>
            <a:r>
              <a:rPr lang="en-US" sz="2400" dirty="0">
                <a:solidFill>
                  <a:schemeClr val="tx2"/>
                </a:solidFill>
              </a:rPr>
              <a:t>For the 2021 competition, NSF offered fellowships to 2,074 applicants. Another 1,830 received Honorable Mention.</a:t>
            </a:r>
          </a:p>
          <a:p>
            <a:r>
              <a:rPr lang="en-US" sz="2400" dirty="0">
                <a:solidFill>
                  <a:schemeClr val="tx2"/>
                </a:solidFill>
              </a:rPr>
              <a:t>You can look them all up here: </a:t>
            </a:r>
            <a:r>
              <a:rPr lang="en-US" sz="2400" dirty="0">
                <a:solidFill>
                  <a:schemeClr val="tx2"/>
                </a:solidFill>
                <a:hlinkClick r:id="rId3"/>
              </a:rPr>
              <a:t>https://www.research.gov/grfp/AwardeeList.do</a:t>
            </a:r>
            <a:endParaRPr lang="en-US" sz="2400" dirty="0">
              <a:solidFill>
                <a:schemeClr val="tx2"/>
              </a:solidFill>
            </a:endParaRPr>
          </a:p>
          <a:p>
            <a:endParaRPr lang="en-US" sz="2400" dirty="0">
              <a:solidFill>
                <a:schemeClr val="tx2"/>
              </a:solidFill>
            </a:endParaRPr>
          </a:p>
          <a:p>
            <a:pPr marL="0" indent="0">
              <a:buNone/>
            </a:pPr>
            <a:endParaRPr lang="en-US" dirty="0">
              <a:solidFill>
                <a:schemeClr val="tx2"/>
              </a:solidFill>
            </a:endParaRPr>
          </a:p>
          <a:p>
            <a:pPr marL="0" indent="0">
              <a:buNone/>
            </a:pPr>
            <a:endParaRPr lang="en-US" b="1" dirty="0">
              <a:solidFill>
                <a:schemeClr val="tx2"/>
              </a:solidFill>
            </a:endParaRPr>
          </a:p>
          <a:p>
            <a:r>
              <a:rPr lang="en-US" sz="2800" dirty="0">
                <a:solidFill>
                  <a:schemeClr val="tx2"/>
                </a:solidFill>
              </a:rPr>
              <a:t>For the 2022 competition (this year), 2,500 awards are expected!</a:t>
            </a:r>
            <a:endParaRPr lang="en-US" dirty="0"/>
          </a:p>
          <a:p>
            <a:endParaRPr lang="en-US" dirty="0"/>
          </a:p>
        </p:txBody>
      </p:sp>
      <p:pic>
        <p:nvPicPr>
          <p:cNvPr id="3" name="Picture 2">
            <a:extLst>
              <a:ext uri="{FF2B5EF4-FFF2-40B4-BE49-F238E27FC236}">
                <a16:creationId xmlns:a16="http://schemas.microsoft.com/office/drawing/2014/main" id="{61110BEB-BFF6-6049-9D8F-40FFDAED3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121716"/>
            <a:ext cx="9144000" cy="590450"/>
          </a:xfrm>
          <a:prstGeom prst="rect">
            <a:avLst/>
          </a:prstGeom>
        </p:spPr>
      </p:pic>
      <p:pic>
        <p:nvPicPr>
          <p:cNvPr id="5" name="Picture 4">
            <a:extLst>
              <a:ext uri="{FF2B5EF4-FFF2-40B4-BE49-F238E27FC236}">
                <a16:creationId xmlns:a16="http://schemas.microsoft.com/office/drawing/2014/main" id="{97DFEC48-264E-6A46-855D-D3106211CD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4923794"/>
            <a:ext cx="9144000" cy="197922"/>
          </a:xfrm>
          <a:prstGeom prst="rect">
            <a:avLst/>
          </a:prstGeom>
        </p:spPr>
      </p:pic>
      <p:pic>
        <p:nvPicPr>
          <p:cNvPr id="7" name="Picture 6">
            <a:extLst>
              <a:ext uri="{FF2B5EF4-FFF2-40B4-BE49-F238E27FC236}">
                <a16:creationId xmlns:a16="http://schemas.microsoft.com/office/drawing/2014/main" id="{BBAEFF73-2F70-D249-B7EF-8264F5A29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93" y="4573721"/>
            <a:ext cx="9144000" cy="333955"/>
          </a:xfrm>
          <a:prstGeom prst="rect">
            <a:avLst/>
          </a:prstGeom>
        </p:spPr>
      </p:pic>
    </p:spTree>
    <p:extLst>
      <p:ext uri="{BB962C8B-B14F-4D97-AF65-F5344CB8AC3E}">
        <p14:creationId xmlns:p14="http://schemas.microsoft.com/office/powerpoint/2010/main" val="1948604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pPr eaLnBrk="1" hangingPunct="1"/>
            <a:r>
              <a:rPr lang="en-US" b="1" dirty="0">
                <a:solidFill>
                  <a:srgbClr val="285CC5"/>
                </a:solidFill>
                <a:latin typeface="Georgia" charset="0"/>
              </a:rPr>
              <a:t>Who led in GRFP awards last yr?</a:t>
            </a:r>
          </a:p>
        </p:txBody>
      </p:sp>
      <p:sp>
        <p:nvSpPr>
          <p:cNvPr id="6" name="Rectangle 5">
            <a:extLst>
              <a:ext uri="{FF2B5EF4-FFF2-40B4-BE49-F238E27FC236}">
                <a16:creationId xmlns:a16="http://schemas.microsoft.com/office/drawing/2014/main" id="{4CF03C7C-5A34-BA45-A6C7-7A31E49022B8}"/>
              </a:ext>
            </a:extLst>
          </p:cNvPr>
          <p:cNvSpPr/>
          <p:nvPr/>
        </p:nvSpPr>
        <p:spPr>
          <a:xfrm>
            <a:off x="322289" y="1711749"/>
            <a:ext cx="4399613" cy="3046988"/>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dirty="0">
                <a:solidFill>
                  <a:schemeClr val="tx2"/>
                </a:solidFill>
              </a:rPr>
              <a:t>Harvard</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Georgia Tech</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MIT</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Stanford</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UC Berkeley</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Univ. of Colorado, Boulder</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Univ. of Washington</a:t>
            </a:r>
          </a:p>
          <a:p>
            <a:pPr marL="342900" indent="-342900" eaLnBrk="1" fontAlgn="auto" hangingPunct="1">
              <a:spcAft>
                <a:spcPts val="0"/>
              </a:spcAft>
              <a:buFont typeface="Arial" panose="020B0604020202020204" pitchFamily="34" charset="0"/>
              <a:buChar char="•"/>
              <a:defRPr/>
            </a:pPr>
            <a:endParaRPr lang="en-US" sz="2400" dirty="0"/>
          </a:p>
        </p:txBody>
      </p:sp>
      <p:sp>
        <p:nvSpPr>
          <p:cNvPr id="2" name="Rectangle 1">
            <a:extLst>
              <a:ext uri="{FF2B5EF4-FFF2-40B4-BE49-F238E27FC236}">
                <a16:creationId xmlns:a16="http://schemas.microsoft.com/office/drawing/2014/main" id="{DC29843E-1251-DF49-9047-C91B057CDAF4}"/>
              </a:ext>
            </a:extLst>
          </p:cNvPr>
          <p:cNvSpPr/>
          <p:nvPr/>
        </p:nvSpPr>
        <p:spPr>
          <a:xfrm>
            <a:off x="322289" y="553134"/>
            <a:ext cx="1603948" cy="646331"/>
          </a:xfrm>
          <a:prstGeom prst="rect">
            <a:avLst/>
          </a:prstGeom>
        </p:spPr>
        <p:txBody>
          <a:bodyPr wrap="square">
            <a:spAutoFit/>
          </a:bodyPr>
          <a:lstStyle/>
          <a:p>
            <a:pPr eaLnBrk="1" fontAlgn="auto" hangingPunct="1">
              <a:spcAft>
                <a:spcPts val="0"/>
              </a:spcAft>
              <a:defRPr/>
            </a:pPr>
            <a:endParaRPr lang="en-US" dirty="0"/>
          </a:p>
          <a:p>
            <a:pPr eaLnBrk="1" fontAlgn="auto" hangingPunct="1">
              <a:spcAft>
                <a:spcPts val="0"/>
              </a:spcAft>
              <a:buFont typeface="Arial" panose="020B0604020202020204" pitchFamily="34" charset="0"/>
              <a:buNone/>
              <a:defRPr/>
            </a:pPr>
            <a:r>
              <a:rPr lang="en-US" b="1" dirty="0"/>
              <a:t>Zoom Poll</a:t>
            </a:r>
          </a:p>
        </p:txBody>
      </p:sp>
      <p:sp>
        <p:nvSpPr>
          <p:cNvPr id="3" name="Rectangle 2">
            <a:extLst>
              <a:ext uri="{FF2B5EF4-FFF2-40B4-BE49-F238E27FC236}">
                <a16:creationId xmlns:a16="http://schemas.microsoft.com/office/drawing/2014/main" id="{CD060C37-64EB-1942-9F74-602906381EAE}"/>
              </a:ext>
            </a:extLst>
          </p:cNvPr>
          <p:cNvSpPr/>
          <p:nvPr/>
        </p:nvSpPr>
        <p:spPr>
          <a:xfrm>
            <a:off x="3341936" y="2128582"/>
            <a:ext cx="4331635" cy="646331"/>
          </a:xfrm>
          <a:prstGeom prst="rect">
            <a:avLst/>
          </a:prstGeom>
        </p:spPr>
        <p:txBody>
          <a:bodyPr wrap="none">
            <a:spAutoFit/>
          </a:bodyPr>
          <a:lstStyle/>
          <a:p>
            <a:pPr algn="ctr" eaLnBrk="1" fontAlgn="auto" hangingPunct="1">
              <a:spcAft>
                <a:spcPts val="0"/>
              </a:spcAft>
              <a:defRPr/>
            </a:pPr>
            <a:r>
              <a:rPr lang="en-US" dirty="0">
                <a:solidFill>
                  <a:srgbClr val="C00000"/>
                </a:solidFill>
              </a:rPr>
              <a:t>If you participated in last week’s session,</a:t>
            </a:r>
            <a:br>
              <a:rPr lang="en-US" dirty="0">
                <a:solidFill>
                  <a:srgbClr val="C00000"/>
                </a:solidFill>
              </a:rPr>
            </a:br>
            <a:r>
              <a:rPr lang="en-US" dirty="0">
                <a:solidFill>
                  <a:srgbClr val="C00000"/>
                </a:solidFill>
              </a:rPr>
              <a:t> please sit this poll out </a:t>
            </a:r>
            <a:r>
              <a:rPr lang="en-US" dirty="0">
                <a:solidFill>
                  <a:srgbClr val="C00000"/>
                </a:solidFill>
                <a:sym typeface="Wingdings" pitchFamily="2" charset="2"/>
              </a:rPr>
              <a:t></a:t>
            </a:r>
            <a:endParaRPr lang="en-US" dirty="0">
              <a:solidFill>
                <a:srgbClr val="C00000"/>
              </a:solidFill>
            </a:endParaRPr>
          </a:p>
        </p:txBody>
      </p:sp>
    </p:spTree>
    <p:extLst>
      <p:ext uri="{BB962C8B-B14F-4D97-AF65-F5344CB8AC3E}">
        <p14:creationId xmlns:p14="http://schemas.microsoft.com/office/powerpoint/2010/main" val="1291138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0" y="117475"/>
            <a:ext cx="9144000" cy="758825"/>
          </a:xfrm>
        </p:spPr>
        <p:txBody>
          <a:bodyPr/>
          <a:lstStyle/>
          <a:p>
            <a:r>
              <a:rPr lang="en-US" b="1" dirty="0">
                <a:solidFill>
                  <a:srgbClr val="285CC5"/>
                </a:solidFill>
                <a:latin typeface="Georgia" charset="0"/>
              </a:rPr>
              <a:t>Who led in GRFP awards last yr?</a:t>
            </a:r>
          </a:p>
        </p:txBody>
      </p:sp>
      <p:sp>
        <p:nvSpPr>
          <p:cNvPr id="6" name="Rectangle 5">
            <a:extLst>
              <a:ext uri="{FF2B5EF4-FFF2-40B4-BE49-F238E27FC236}">
                <a16:creationId xmlns:a16="http://schemas.microsoft.com/office/drawing/2014/main" id="{4CF03C7C-5A34-BA45-A6C7-7A31E49022B8}"/>
              </a:ext>
            </a:extLst>
          </p:cNvPr>
          <p:cNvSpPr/>
          <p:nvPr/>
        </p:nvSpPr>
        <p:spPr>
          <a:xfrm>
            <a:off x="322289" y="1711749"/>
            <a:ext cx="4909278" cy="3046988"/>
          </a:xfrm>
          <a:prstGeom prst="rect">
            <a:avLst/>
          </a:prstGeom>
        </p:spPr>
        <p:txBody>
          <a:bodyPr wrap="square">
            <a:spAutoFit/>
          </a:bodyPr>
          <a:lstStyle/>
          <a:p>
            <a:pPr marL="342900" indent="-342900" eaLnBrk="1" fontAlgn="auto" hangingPunct="1">
              <a:spcAft>
                <a:spcPts val="0"/>
              </a:spcAft>
              <a:buFont typeface="Arial" panose="020B0604020202020204" pitchFamily="34" charset="0"/>
              <a:buChar char="•"/>
              <a:defRPr/>
            </a:pPr>
            <a:r>
              <a:rPr lang="en-US" sz="2400" dirty="0">
                <a:solidFill>
                  <a:schemeClr val="tx2"/>
                </a:solidFill>
              </a:rPr>
              <a:t>Harvard: 47</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Georgia Tech: 45</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MIT: 66</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Stanford: 81</a:t>
            </a:r>
          </a:p>
          <a:p>
            <a:pPr marL="342900" indent="-342900" eaLnBrk="1" fontAlgn="auto" hangingPunct="1">
              <a:spcAft>
                <a:spcPts val="0"/>
              </a:spcAft>
              <a:buFont typeface="Arial" panose="020B0604020202020204" pitchFamily="34" charset="0"/>
              <a:buChar char="•"/>
              <a:defRPr/>
            </a:pPr>
            <a:r>
              <a:rPr lang="en-US" sz="2400" b="1" dirty="0">
                <a:solidFill>
                  <a:srgbClr val="C00000"/>
                </a:solidFill>
              </a:rPr>
              <a:t>UC Berkley: 83</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Univ. of Colorado, Boulder: 39</a:t>
            </a:r>
          </a:p>
          <a:p>
            <a:pPr marL="342900" indent="-342900" eaLnBrk="1" fontAlgn="auto" hangingPunct="1">
              <a:spcAft>
                <a:spcPts val="0"/>
              </a:spcAft>
              <a:buFont typeface="Arial" panose="020B0604020202020204" pitchFamily="34" charset="0"/>
              <a:buChar char="•"/>
              <a:defRPr/>
            </a:pPr>
            <a:r>
              <a:rPr lang="en-US" sz="2400" dirty="0">
                <a:solidFill>
                  <a:schemeClr val="tx2"/>
                </a:solidFill>
              </a:rPr>
              <a:t>Univ. of Washington: 37</a:t>
            </a:r>
          </a:p>
          <a:p>
            <a:pPr marL="342900" indent="-342900" eaLnBrk="1" fontAlgn="auto" hangingPunct="1">
              <a:spcAft>
                <a:spcPts val="0"/>
              </a:spcAft>
              <a:buFont typeface="Arial" panose="020B0604020202020204" pitchFamily="34" charset="0"/>
              <a:buChar char="•"/>
              <a:defRPr/>
            </a:pPr>
            <a:endParaRPr lang="en-US" sz="2400" dirty="0"/>
          </a:p>
        </p:txBody>
      </p:sp>
    </p:spTree>
    <p:extLst>
      <p:ext uri="{BB962C8B-B14F-4D97-AF65-F5344CB8AC3E}">
        <p14:creationId xmlns:p14="http://schemas.microsoft.com/office/powerpoint/2010/main" val="11897496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Work Life Balance 2.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solidFill>
          <a:schemeClr val="bg1"/>
        </a:solidFill>
        <a:ln w="25400">
          <a:solidFill>
            <a:schemeClr val="tx1"/>
          </a:solidFill>
        </a:ln>
        <a:effectLst/>
      </a:spPr>
      <a:bodyPr rtlCol="0" anchor="ctr"/>
      <a:lstStyle>
        <a:defPPr algn="ctr">
          <a:defRPr sz="2400"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0B75DE42CD1847AD2131094D0DA900" ma:contentTypeVersion="2" ma:contentTypeDescription="Create a new document." ma:contentTypeScope="" ma:versionID="a3256a24703ce2ad1354a2b83fa9362b">
  <xsd:schema xmlns:xsd="http://www.w3.org/2001/XMLSchema" xmlns:xs="http://www.w3.org/2001/XMLSchema" xmlns:p="http://schemas.microsoft.com/office/2006/metadata/properties" xmlns:ns2="583b4b30-64c5-4dba-8c46-97266c783d8b" targetNamespace="http://schemas.microsoft.com/office/2006/metadata/properties" ma:root="true" ma:fieldsID="105518035c976589e5a5a74c5644ceca" ns2:_="">
    <xsd:import namespace="583b4b30-64c5-4dba-8c46-97266c783d8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b4b30-64c5-4dba-8c46-97266c783d8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DF2154-83D4-4F6A-BE20-B0A7B518674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83b4b30-64c5-4dba-8c46-97266c783d8b"/>
    <ds:schemaRef ds:uri="http://www.w3.org/XML/1998/namespace"/>
    <ds:schemaRef ds:uri="http://purl.org/dc/dcmitype/"/>
  </ds:schemaRefs>
</ds:datastoreItem>
</file>

<file path=customXml/itemProps2.xml><?xml version="1.0" encoding="utf-8"?>
<ds:datastoreItem xmlns:ds="http://schemas.openxmlformats.org/officeDocument/2006/customXml" ds:itemID="{246AE336-B7C4-4B0A-ADD4-D1EB5ED0251B}">
  <ds:schemaRefs>
    <ds:schemaRef ds:uri="http://schemas.microsoft.com/sharepoint/v3/contenttype/forms"/>
  </ds:schemaRefs>
</ds:datastoreItem>
</file>

<file path=customXml/itemProps3.xml><?xml version="1.0" encoding="utf-8"?>
<ds:datastoreItem xmlns:ds="http://schemas.openxmlformats.org/officeDocument/2006/customXml" ds:itemID="{B22A466A-2146-4C53-BE9F-52BC6FBD3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3b4b30-64c5-4dba-8c46-97266c783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Work Life Balance 2.2014.pot</Template>
  <TotalTime>49166</TotalTime>
  <Words>3740</Words>
  <Application>Microsoft Macintosh PowerPoint</Application>
  <PresentationFormat>On-screen Show (4:3)</PresentationFormat>
  <Paragraphs>486</Paragraphs>
  <Slides>50</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Georgia</vt:lpstr>
      <vt:lpstr>Wingdings</vt:lpstr>
      <vt:lpstr>Wingdings 2</vt:lpstr>
      <vt:lpstr>Work Life Balance 2.2014</vt:lpstr>
      <vt:lpstr>The University of Mississippi</vt:lpstr>
      <vt:lpstr>Housekeeping</vt:lpstr>
      <vt:lpstr>Welcome from Graduate School</vt:lpstr>
      <vt:lpstr>Info Session Goals</vt:lpstr>
      <vt:lpstr>What are GRFP fellowships?</vt:lpstr>
      <vt:lpstr>What GR Fellowships Offer?</vt:lpstr>
      <vt:lpstr>How many GRFP fellowships?</vt:lpstr>
      <vt:lpstr>Who led in GRFP awards last yr?</vt:lpstr>
      <vt:lpstr>Who led in GRFP awards last yr?</vt:lpstr>
      <vt:lpstr>Who led in SEC GRFPs last yr?</vt:lpstr>
      <vt:lpstr>Who leads in GRFP in the SEC?</vt:lpstr>
      <vt:lpstr>Who led in SEC GRFPs last yr?</vt:lpstr>
      <vt:lpstr>Does UM Punch above our Weightclass?</vt:lpstr>
      <vt:lpstr>GRFP Application Timeline</vt:lpstr>
      <vt:lpstr>How to Prepare and Submit</vt:lpstr>
      <vt:lpstr>  GRFP Application</vt:lpstr>
      <vt:lpstr>A competitive Personal Statement</vt:lpstr>
      <vt:lpstr>A competitive Research Statement</vt:lpstr>
      <vt:lpstr>Who are You?</vt:lpstr>
      <vt:lpstr>Review Process</vt:lpstr>
      <vt:lpstr>Standard NSF Review Criteria</vt:lpstr>
      <vt:lpstr>Intellectual Merit</vt:lpstr>
      <vt:lpstr>Broader Impacts</vt:lpstr>
      <vt:lpstr>Intellectual Merit &amp; Broader Impacts</vt:lpstr>
      <vt:lpstr>Additional GRFP Review Criteria</vt:lpstr>
      <vt:lpstr>Faculty Perspectives</vt:lpstr>
      <vt:lpstr>ONSA Perspectives &amp; Services</vt:lpstr>
      <vt:lpstr>InterActivity </vt:lpstr>
      <vt:lpstr>GRF Ops Center</vt:lpstr>
      <vt:lpstr>Who Else Can Assist?</vt:lpstr>
      <vt:lpstr>To Receive $200 Incentive</vt:lpstr>
      <vt:lpstr>If Awarded…</vt:lpstr>
      <vt:lpstr>Changes in This Year’s Solicitation</vt:lpstr>
      <vt:lpstr>Rewritten Eligibility Criteria</vt:lpstr>
      <vt:lpstr>Examples of GRFP Proposals ?</vt:lpstr>
      <vt:lpstr>Q&amp;A and Discussion</vt:lpstr>
      <vt:lpstr>Good luck!  The slides (and possibly the recording)  will be available by months’s end at https://egrove.olemiss.edu/research_presentations/ </vt:lpstr>
      <vt:lpstr>Bonus/Extra Slides… </vt:lpstr>
      <vt:lpstr>UM Faculty Perspectives</vt:lpstr>
      <vt:lpstr>UM Faculty Perspectives</vt:lpstr>
      <vt:lpstr>NSF GRFP Reviewer Perspectives</vt:lpstr>
      <vt:lpstr>Past UM NSF GR Fellows</vt:lpstr>
      <vt:lpstr>Are You Eligible?</vt:lpstr>
      <vt:lpstr>GRFP Eligibility- Academic Levels</vt:lpstr>
      <vt:lpstr>How often can you apply?</vt:lpstr>
      <vt:lpstr>GRFP Fields of Study</vt:lpstr>
      <vt:lpstr>NOT SUPPORTED</vt:lpstr>
      <vt:lpstr>Not Sure about Your Field?</vt:lpstr>
      <vt:lpstr>Tips for a competitive application</vt:lpstr>
      <vt:lpstr>GRF Winning Videos</vt:lpstr>
    </vt:vector>
  </TitlesOfParts>
  <Company>USC Moore School of Business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Jason Hale</cp:lastModifiedBy>
  <cp:revision>498</cp:revision>
  <cp:lastPrinted>2017-01-11T18:53:37Z</cp:lastPrinted>
  <dcterms:created xsi:type="dcterms:W3CDTF">2010-01-07T12:27:42Z</dcterms:created>
  <dcterms:modified xsi:type="dcterms:W3CDTF">2021-07-21T17:13:38Z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0x010100B70B75DE42CD1847AD2131094D0DA900</vt:lpwstr>
  </property>
</Properties>
</file>